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171" name="Google Shape;17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223" name="Google Shape;22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234" name="Google Shape;2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248" name="Google Shape;24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273" name="Google Shape;27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chemeClr val="lt1"/>
              </a:solidFill>
            </a:endParaRPr>
          </a:p>
        </p:txBody>
      </p:sp>
      <p:sp>
        <p:nvSpPr>
          <p:cNvPr id="289" name="Google Shape;28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333" name="Google Shape;3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chemeClr val="lt1"/>
              </a:solidFill>
            </a:endParaRPr>
          </a:p>
        </p:txBody>
      </p:sp>
      <p:sp>
        <p:nvSpPr>
          <p:cNvPr id="368" name="Google Shape;36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37" name="Google Shape;3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63" name="Google Shape;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75" name="Google Shape;7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87" name="Google Shape;8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98" name="Google Shape;9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109" name="Google Shape;10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120" name="Google Shape;12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p:txBody>
      </p:sp>
      <p:sp>
        <p:nvSpPr>
          <p:cNvPr id="132" name="Google Shape;13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
        <p:nvSpPr>
          <p:cNvPr id="13" name="Google Shape;13;p2"/>
          <p:cNvSpPr txBox="1"/>
          <p:nvPr/>
        </p:nvSpPr>
        <p:spPr>
          <a:xfrm>
            <a:off x="110185" y="222750"/>
            <a:ext cx="19159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Century Gothic"/>
                <a:ea typeface="Century Gothic"/>
                <a:cs typeface="Century Gothic"/>
                <a:sym typeface="Century Gothic"/>
              </a:rPr>
              <a:t>GCSE to A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2">
    <p:spTree>
      <p:nvGrpSpPr>
        <p:cNvPr id="15"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5"/>
          <p:cNvSpPr txBox="1"/>
          <p:nvPr>
            <p:ph type="title"/>
          </p:nvPr>
        </p:nvSpPr>
        <p:spPr>
          <a:xfrm>
            <a:off x="740229" y="84272"/>
            <a:ext cx="9431382" cy="66466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7F7F7F"/>
              </a:buClr>
              <a:buSzPts val="2400"/>
              <a:buFont typeface="Century Gothic"/>
              <a:buNone/>
              <a:defRPr b="1" i="0" sz="2400" u="none" cap="none" strike="noStrike">
                <a:solidFill>
                  <a:srgbClr val="7F7F7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12192000" cy="8304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 name="Google Shape;11;p1"/>
          <p:cNvCxnSpPr/>
          <p:nvPr/>
        </p:nvCxnSpPr>
        <p:spPr>
          <a:xfrm>
            <a:off x="0" y="830424"/>
            <a:ext cx="12192000" cy="0"/>
          </a:xfrm>
          <a:prstGeom prst="straightConnector1">
            <a:avLst/>
          </a:prstGeom>
          <a:noFill/>
          <a:ln cap="flat" cmpd="sng" w="57150">
            <a:solidFill>
              <a:schemeClr val="dk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vQtwWzfzKXI" TargetMode="External"/><Relationship Id="rId4" Type="http://schemas.openxmlformats.org/officeDocument/2006/relationships/hyperlink" Target="https://www.youtube.com/watch?v=vQtwWzfzKXI" TargetMode="External"/><Relationship Id="rId5" Type="http://schemas.openxmlformats.org/officeDocument/2006/relationships/hyperlink" Target="https://www.youtube.com/watch?v=vQtwWzfzKXI" TargetMode="External"/><Relationship Id="rId6" Type="http://schemas.openxmlformats.org/officeDocument/2006/relationships/image" Target="../media/image7.png"/><Relationship Id="rId7" Type="http://schemas.openxmlformats.org/officeDocument/2006/relationships/hyperlink" Target="https://creativecommons.org/licenses/by-sa/4.0/legalco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student.craigndave.org/videos/ocr-alevel-slr01-alu-cu-registers-and-buses" TargetMode="External"/><Relationship Id="rId4" Type="http://schemas.openxmlformats.org/officeDocument/2006/relationships/hyperlink" Target="https://student.craigndave.org/videos/ocr-alevel-slr01-fetch-decode-execute-cycle" TargetMode="External"/><Relationship Id="rId5" Type="http://schemas.openxmlformats.org/officeDocument/2006/relationships/hyperlink" Target="https://student.craigndave.org/videos/ocr-alevel-slr01-performance-of-the-cpu" TargetMode="External"/><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student.craigndave.org/videos/ocr-gcse-slr1-2-ram-and-rom" TargetMode="External"/><Relationship Id="rId4" Type="http://schemas.openxmlformats.org/officeDocument/2006/relationships/hyperlink" Target="https://student.craigndave.org/videos/ocr-gcse-slr1-2-the-need-for-virtual-memory" TargetMode="External"/><Relationship Id="rId5" Type="http://schemas.openxmlformats.org/officeDocument/2006/relationships/image" Target="../media/image8.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hyperlink" Target="https://student.craigndave.org/videos/ocr-alevel-slr03-magnetic-flash-and-optical-storage" TargetMode="External"/><Relationship Id="rId7" Type="http://schemas.openxmlformats.org/officeDocument/2006/relationships/hyperlink" Target="https://student.craigndave.org/videos/aqa-alevel-slr18-comparing-capacity-and-speed-of-storage-medi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9.png"/><Relationship Id="rId13" Type="http://schemas.openxmlformats.org/officeDocument/2006/relationships/hyperlink" Target="https://student.craigndave.org/videos/slr-11-networks" TargetMode="External"/><Relationship Id="rId12"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2.png"/><Relationship Id="rId7" Type="http://schemas.openxmlformats.org/officeDocument/2006/relationships/image" Target="../media/image18.png"/><Relationship Id="rId8"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tudent.craigndave.org/videos/slr-17-ethical-moral-and-cultural-issu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ur01.safelinks.protection.outlook.com/?url=https%3A%2F%2Fstudent.craigndave.org%2Fspecification-key-terminology-and-cheat-sheets&amp;data=02%7C01%7C%7Cdc24fee606c542e81a7008d6ddf8393b%7C84df9e7fe9f640afb435aaaaaaaaaaaa%7C1%7C0%7C636940455511669912&amp;sdata=t3GUSm5bT8uwOn8B22YVxr%2BMrOf8xC1%2BorBhX9YAJdo%3D&amp;reserved=0"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raigndave.org/product/cornell-note-taking-template/" TargetMode="External"/><Relationship Id="rId4" Type="http://schemas.openxmlformats.org/officeDocument/2006/relationships/hyperlink" Target="https://student.craigndave.org/videos/ocr-alevel-slr01-alu-cu-registers-and-buses" TargetMode="External"/><Relationship Id="rId5" Type="http://schemas.openxmlformats.org/officeDocument/2006/relationships/hyperlink" Target="https://student.craigndave.org/videos/ocr-alevel-slr04-paging-segmentation-and-virtual-memory" TargetMode="External"/><Relationship Id="rId6" Type="http://schemas.openxmlformats.org/officeDocument/2006/relationships/hyperlink" Target="https://student.craigndave.org/videos/ocr-alevel-slr05-stages-of-compilation" TargetMode="External"/><Relationship Id="rId7" Type="http://schemas.openxmlformats.org/officeDocument/2006/relationships/hyperlink" Target="https://student.craigndave.org/videos/ocr-alevel-slr14-data-structures-part-2-graphs" TargetMode="External"/><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w3schools.com/cs/index.php"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tudent.craigndave.org/videos/slr-17-ethical-moral-and-cultural-issu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6"/>
          <p:cNvSpPr/>
          <p:nvPr/>
        </p:nvSpPr>
        <p:spPr>
          <a:xfrm>
            <a:off x="0" y="4876799"/>
            <a:ext cx="9829800" cy="1981201"/>
          </a:xfrm>
          <a:prstGeom prst="rect">
            <a:avLst/>
          </a:prstGeom>
          <a:solidFill>
            <a:srgbClr val="BFBFBF">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6"/>
          <p:cNvSpPr txBox="1"/>
          <p:nvPr/>
        </p:nvSpPr>
        <p:spPr>
          <a:xfrm>
            <a:off x="-1" y="68263"/>
            <a:ext cx="5878849" cy="6858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7F7F7F"/>
              </a:buClr>
              <a:buSzPct val="100000"/>
              <a:buFont typeface="Century Gothic"/>
              <a:buNone/>
            </a:pPr>
            <a:r>
              <a:t/>
            </a:r>
            <a:endParaRPr b="1" sz="2400">
              <a:solidFill>
                <a:srgbClr val="7F7F7F"/>
              </a:solidFill>
              <a:latin typeface="Century Gothic"/>
              <a:ea typeface="Century Gothic"/>
              <a:cs typeface="Century Gothic"/>
              <a:sym typeface="Century Gothic"/>
            </a:endParaRPr>
          </a:p>
        </p:txBody>
      </p:sp>
      <p:sp>
        <p:nvSpPr>
          <p:cNvPr id="29" name="Google Shape;29;p6"/>
          <p:cNvSpPr txBox="1"/>
          <p:nvPr>
            <p:ph idx="1" type="body"/>
          </p:nvPr>
        </p:nvSpPr>
        <p:spPr>
          <a:xfrm>
            <a:off x="182880" y="2936775"/>
            <a:ext cx="5787614" cy="1940021"/>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595959"/>
              </a:buClr>
              <a:buSzPts val="1400"/>
              <a:buFont typeface="Arial"/>
              <a:buChar char="•"/>
            </a:pPr>
            <a:r>
              <a:rPr lang="en-GB" sz="1400">
                <a:solidFill>
                  <a:srgbClr val="595959"/>
                </a:solidFill>
                <a:latin typeface="Calibri"/>
                <a:ea typeface="Calibri"/>
                <a:cs typeface="Calibri"/>
                <a:sym typeface="Calibri"/>
              </a:rPr>
              <a:t>The topic of </a:t>
            </a:r>
            <a:r>
              <a:rPr b="1" lang="en-GB" sz="1400">
                <a:solidFill>
                  <a:srgbClr val="595959"/>
                </a:solidFill>
                <a:latin typeface="Calibri"/>
                <a:ea typeface="Calibri"/>
                <a:cs typeface="Calibri"/>
                <a:sym typeface="Calibri"/>
              </a:rPr>
              <a:t>Computer Science </a:t>
            </a:r>
            <a:r>
              <a:rPr lang="en-GB" sz="1400">
                <a:solidFill>
                  <a:srgbClr val="595959"/>
                </a:solidFill>
                <a:latin typeface="Calibri"/>
                <a:ea typeface="Calibri"/>
                <a:cs typeface="Calibri"/>
                <a:sym typeface="Calibri"/>
              </a:rPr>
              <a:t>is at the heart of the modern world</a:t>
            </a:r>
            <a:endParaRPr/>
          </a:p>
          <a:p>
            <a:pPr indent="-228600" lvl="0" marL="228600" marR="0" rtl="0" algn="l">
              <a:lnSpc>
                <a:spcPct val="90000"/>
              </a:lnSpc>
              <a:spcBef>
                <a:spcPts val="1000"/>
              </a:spcBef>
              <a:spcAft>
                <a:spcPts val="0"/>
              </a:spcAft>
              <a:buClr>
                <a:srgbClr val="595959"/>
              </a:buClr>
              <a:buSzPts val="1400"/>
              <a:buFont typeface="Arial"/>
              <a:buChar char="•"/>
            </a:pPr>
            <a:r>
              <a:rPr lang="en-GB" sz="1400">
                <a:solidFill>
                  <a:srgbClr val="595959"/>
                </a:solidFill>
                <a:latin typeface="Calibri"/>
                <a:ea typeface="Calibri"/>
                <a:cs typeface="Calibri"/>
                <a:sym typeface="Calibri"/>
              </a:rPr>
              <a:t>Studying  it can make you extremely sought after in todays job market</a:t>
            </a:r>
            <a:endParaRPr/>
          </a:p>
          <a:p>
            <a:pPr indent="-228600" lvl="0" marL="228600" marR="0" rtl="0" algn="l">
              <a:lnSpc>
                <a:spcPct val="90000"/>
              </a:lnSpc>
              <a:spcBef>
                <a:spcPts val="1000"/>
              </a:spcBef>
              <a:spcAft>
                <a:spcPts val="0"/>
              </a:spcAft>
              <a:buClr>
                <a:srgbClr val="595959"/>
              </a:buClr>
              <a:buSzPts val="1400"/>
              <a:buFont typeface="Arial"/>
              <a:buChar char="•"/>
            </a:pPr>
            <a:r>
              <a:rPr lang="en-GB" sz="1400">
                <a:solidFill>
                  <a:srgbClr val="595959"/>
                </a:solidFill>
                <a:latin typeface="Calibri"/>
                <a:ea typeface="Calibri"/>
                <a:cs typeface="Calibri"/>
                <a:sym typeface="Calibri"/>
              </a:rPr>
              <a:t>The transition from GCSE to A level is significant, this includes:</a:t>
            </a:r>
            <a:endParaRPr/>
          </a:p>
          <a:p>
            <a:pPr indent="-228600" lvl="1" marL="685800" marR="0" rtl="0" algn="l">
              <a:lnSpc>
                <a:spcPct val="90000"/>
              </a:lnSpc>
              <a:spcBef>
                <a:spcPts val="500"/>
              </a:spcBef>
              <a:spcAft>
                <a:spcPts val="0"/>
              </a:spcAft>
              <a:buClr>
                <a:srgbClr val="595959"/>
              </a:buClr>
              <a:buSzPts val="1400"/>
              <a:buFont typeface="Arial"/>
              <a:buChar char="•"/>
            </a:pPr>
            <a:r>
              <a:rPr b="0" i="0" lang="en-GB" sz="1400" u="none" cap="none" strike="noStrike">
                <a:solidFill>
                  <a:srgbClr val="595959"/>
                </a:solidFill>
                <a:latin typeface="Calibri"/>
                <a:ea typeface="Calibri"/>
                <a:cs typeface="Calibri"/>
                <a:sym typeface="Calibri"/>
              </a:rPr>
              <a:t>An increased emphasis on </a:t>
            </a:r>
            <a:r>
              <a:rPr b="1" i="0" lang="en-GB" sz="1400" u="none" cap="none" strike="noStrike">
                <a:solidFill>
                  <a:srgbClr val="595959"/>
                </a:solidFill>
                <a:latin typeface="Calibri"/>
                <a:ea typeface="Calibri"/>
                <a:cs typeface="Calibri"/>
                <a:sym typeface="Calibri"/>
              </a:rPr>
              <a:t>technical</a:t>
            </a:r>
            <a:r>
              <a:rPr b="0" i="0" lang="en-GB" sz="1400" u="none" cap="none" strike="noStrike">
                <a:solidFill>
                  <a:srgbClr val="595959"/>
                </a:solidFill>
                <a:latin typeface="Calibri"/>
                <a:ea typeface="Calibri"/>
                <a:cs typeface="Calibri"/>
                <a:sym typeface="Calibri"/>
              </a:rPr>
              <a:t> </a:t>
            </a:r>
            <a:r>
              <a:rPr b="1" i="0" lang="en-GB" sz="1400" u="none" cap="none" strike="noStrike">
                <a:solidFill>
                  <a:srgbClr val="595959"/>
                </a:solidFill>
                <a:latin typeface="Calibri"/>
                <a:ea typeface="Calibri"/>
                <a:cs typeface="Calibri"/>
                <a:sym typeface="Calibri"/>
              </a:rPr>
              <a:t>content</a:t>
            </a:r>
            <a:endParaRPr/>
          </a:p>
          <a:p>
            <a:pPr indent="-228600" lvl="1" marL="685800" marR="0" rtl="0" algn="l">
              <a:lnSpc>
                <a:spcPct val="90000"/>
              </a:lnSpc>
              <a:spcBef>
                <a:spcPts val="500"/>
              </a:spcBef>
              <a:spcAft>
                <a:spcPts val="0"/>
              </a:spcAft>
              <a:buClr>
                <a:srgbClr val="595959"/>
              </a:buClr>
              <a:buSzPts val="1400"/>
              <a:buFont typeface="Arial"/>
              <a:buChar char="•"/>
            </a:pPr>
            <a:r>
              <a:rPr b="0" i="0" lang="en-GB" sz="1400" u="none" cap="none" strike="noStrike">
                <a:solidFill>
                  <a:srgbClr val="595959"/>
                </a:solidFill>
                <a:latin typeface="Calibri"/>
                <a:ea typeface="Calibri"/>
                <a:cs typeface="Calibri"/>
                <a:sym typeface="Calibri"/>
              </a:rPr>
              <a:t>An increased emphasis </a:t>
            </a:r>
            <a:r>
              <a:rPr b="1" i="0" lang="en-GB" sz="1400" u="none" cap="none" strike="noStrike">
                <a:solidFill>
                  <a:srgbClr val="595959"/>
                </a:solidFill>
                <a:latin typeface="Calibri"/>
                <a:ea typeface="Calibri"/>
                <a:cs typeface="Calibri"/>
                <a:sym typeface="Calibri"/>
              </a:rPr>
              <a:t>independent</a:t>
            </a:r>
            <a:r>
              <a:rPr b="0" i="0" lang="en-GB" sz="1400" u="none" cap="none" strike="noStrike">
                <a:solidFill>
                  <a:srgbClr val="595959"/>
                </a:solidFill>
                <a:latin typeface="Calibri"/>
                <a:ea typeface="Calibri"/>
                <a:cs typeface="Calibri"/>
                <a:sym typeface="Calibri"/>
              </a:rPr>
              <a:t> </a:t>
            </a:r>
            <a:r>
              <a:rPr b="1" i="0" lang="en-GB" sz="1400" u="none" cap="none" strike="noStrike">
                <a:solidFill>
                  <a:srgbClr val="595959"/>
                </a:solidFill>
                <a:latin typeface="Calibri"/>
                <a:ea typeface="Calibri"/>
                <a:cs typeface="Calibri"/>
                <a:sym typeface="Calibri"/>
              </a:rPr>
              <a:t>research</a:t>
            </a:r>
            <a:endParaRPr/>
          </a:p>
        </p:txBody>
      </p:sp>
      <p:pic>
        <p:nvPicPr>
          <p:cNvPr descr="A circuit board&#10;&#10;Description automatically generated" id="30" name="Google Shape;30;p6"/>
          <p:cNvPicPr preferRelativeResize="0"/>
          <p:nvPr/>
        </p:nvPicPr>
        <p:blipFill rotWithShape="1">
          <a:blip r:embed="rId3">
            <a:alphaModFix/>
          </a:blip>
          <a:srcRect b="0" l="27262" r="26709" t="0"/>
          <a:stretch/>
        </p:blipFill>
        <p:spPr>
          <a:xfrm>
            <a:off x="5878849" y="10"/>
            <a:ext cx="6313150" cy="6857987"/>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31" name="Google Shape;31;p6"/>
          <p:cNvSpPr/>
          <p:nvPr/>
        </p:nvSpPr>
        <p:spPr>
          <a:xfrm>
            <a:off x="5878846" y="1515811"/>
            <a:ext cx="6313153" cy="874222"/>
          </a:xfrm>
          <a:prstGeom prst="rect">
            <a:avLst/>
          </a:prstGeom>
          <a:solidFill>
            <a:srgbClr val="FFFFFF">
              <a:alpha val="69803"/>
            </a:srgbClr>
          </a:solidFill>
          <a:ln>
            <a:noFill/>
          </a:ln>
        </p:spPr>
        <p:txBody>
          <a:bodyPr anchorCtr="0" anchor="ctr" bIns="45700" lIns="1080000" spcFirstLastPara="1" rIns="91425" wrap="square" tIns="45700">
            <a:noAutofit/>
          </a:bodyPr>
          <a:lstStyle/>
          <a:p>
            <a:pPr indent="0" lvl="0" marL="0" marR="0" rtl="0" algn="l">
              <a:spcBef>
                <a:spcPts val="0"/>
              </a:spcBef>
              <a:spcAft>
                <a:spcPts val="0"/>
              </a:spcAft>
              <a:buNone/>
            </a:pPr>
            <a:r>
              <a:rPr b="1" lang="en-GB" sz="2000">
                <a:solidFill>
                  <a:srgbClr val="595959"/>
                </a:solidFill>
                <a:latin typeface="Calibri"/>
                <a:ea typeface="Calibri"/>
                <a:cs typeface="Calibri"/>
                <a:sym typeface="Calibri"/>
              </a:rPr>
              <a:t>The course is assessed by</a:t>
            </a:r>
            <a:endParaRPr/>
          </a:p>
          <a:p>
            <a:pPr indent="0" lvl="0" marL="0" marR="0" rtl="0" algn="l">
              <a:spcBef>
                <a:spcPts val="0"/>
              </a:spcBef>
              <a:spcAft>
                <a:spcPts val="0"/>
              </a:spcAft>
              <a:buNone/>
            </a:pPr>
            <a:r>
              <a:rPr b="1" lang="en-GB" sz="2000">
                <a:solidFill>
                  <a:srgbClr val="595959"/>
                </a:solidFill>
                <a:latin typeface="Calibri"/>
                <a:ea typeface="Calibri"/>
                <a:cs typeface="Calibri"/>
                <a:sym typeface="Calibri"/>
              </a:rPr>
              <a:t>2 exams (50% each exam) </a:t>
            </a:r>
            <a:endParaRPr b="1" sz="1800">
              <a:solidFill>
                <a:srgbClr val="595959"/>
              </a:solidFill>
              <a:latin typeface="Calibri"/>
              <a:ea typeface="Calibri"/>
              <a:cs typeface="Calibri"/>
              <a:sym typeface="Calibri"/>
            </a:endParaRPr>
          </a:p>
        </p:txBody>
      </p:sp>
      <p:sp>
        <p:nvSpPr>
          <p:cNvPr id="32" name="Google Shape;32;p6"/>
          <p:cNvSpPr/>
          <p:nvPr/>
        </p:nvSpPr>
        <p:spPr>
          <a:xfrm>
            <a:off x="182880" y="5027343"/>
            <a:ext cx="7065646"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rgbClr val="595959"/>
                </a:solidFill>
                <a:latin typeface="Calibri"/>
                <a:ea typeface="Calibri"/>
                <a:cs typeface="Calibri"/>
                <a:sym typeface="Calibri"/>
              </a:rPr>
              <a:t>This workbook is designed to allow you to practice some of these skills and build on your existing knowledge.</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b="1" lang="en-GB" sz="1400">
                <a:solidFill>
                  <a:schemeClr val="accent1"/>
                </a:solidFill>
                <a:latin typeface="Calibri"/>
                <a:ea typeface="Calibri"/>
                <a:cs typeface="Calibri"/>
                <a:sym typeface="Calibri"/>
              </a:rPr>
              <a:t>Please complete by your first lesson back in September.</a:t>
            </a:r>
            <a:endParaRPr/>
          </a:p>
        </p:txBody>
      </p:sp>
      <p:sp>
        <p:nvSpPr>
          <p:cNvPr id="33" name="Google Shape;33;p6"/>
          <p:cNvSpPr txBox="1"/>
          <p:nvPr/>
        </p:nvSpPr>
        <p:spPr>
          <a:xfrm>
            <a:off x="0" y="1124744"/>
            <a:ext cx="5878849" cy="166148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2"/>
              </a:buClr>
              <a:buSzPts val="4400"/>
              <a:buFont typeface="Calibri"/>
              <a:buNone/>
            </a:pPr>
            <a:r>
              <a:rPr b="1" lang="en-GB" sz="4400">
                <a:solidFill>
                  <a:schemeClr val="dk2"/>
                </a:solidFill>
                <a:latin typeface="Calibri"/>
                <a:ea typeface="Calibri"/>
                <a:cs typeface="Calibri"/>
                <a:sym typeface="Calibri"/>
              </a:rPr>
              <a:t>Computer Science</a:t>
            </a:r>
            <a:br>
              <a:rPr b="1" lang="en-GB" sz="4400">
                <a:solidFill>
                  <a:schemeClr val="dk2"/>
                </a:solidFill>
                <a:latin typeface="Calibri"/>
                <a:ea typeface="Calibri"/>
                <a:cs typeface="Calibri"/>
                <a:sym typeface="Calibri"/>
              </a:rPr>
            </a:br>
            <a:r>
              <a:rPr b="1" lang="en-GB" sz="4400">
                <a:solidFill>
                  <a:schemeClr val="dk2"/>
                </a:solidFill>
                <a:latin typeface="Calibri"/>
                <a:ea typeface="Calibri"/>
                <a:cs typeface="Calibri"/>
                <a:sym typeface="Calibri"/>
              </a:rPr>
              <a:t>Transition workbook</a:t>
            </a:r>
            <a:endParaRPr b="1" sz="44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5"/>
          <p:cNvSpPr txBox="1"/>
          <p:nvPr/>
        </p:nvSpPr>
        <p:spPr>
          <a:xfrm>
            <a:off x="8449056" y="853313"/>
            <a:ext cx="3742944" cy="362839"/>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rgbClr val="595959"/>
              </a:buClr>
              <a:buSzPct val="100000"/>
              <a:buFont typeface="Arial"/>
              <a:buNone/>
            </a:pPr>
            <a:r>
              <a:rPr b="1" lang="en-GB" sz="1600">
                <a:solidFill>
                  <a:srgbClr val="595959"/>
                </a:solidFill>
                <a:latin typeface="Century Gothic"/>
                <a:ea typeface="Century Gothic"/>
                <a:cs typeface="Century Gothic"/>
                <a:sym typeface="Century Gothic"/>
              </a:rPr>
              <a:t>Expected time to complete: 1½ hours</a:t>
            </a:r>
            <a:endParaRPr/>
          </a:p>
        </p:txBody>
      </p:sp>
      <p:sp>
        <p:nvSpPr>
          <p:cNvPr id="161" name="Google Shape;161;p15"/>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8</a:t>
            </a:r>
            <a:endParaRPr/>
          </a:p>
        </p:txBody>
      </p:sp>
      <p:sp>
        <p:nvSpPr>
          <p:cNvPr id="162" name="Google Shape;162;p15"/>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Augmented reality</a:t>
            </a:r>
            <a:endParaRPr/>
          </a:p>
        </p:txBody>
      </p:sp>
      <p:sp>
        <p:nvSpPr>
          <p:cNvPr id="163" name="Google Shape;163;p15"/>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Applying technical knowledge in context task</a:t>
            </a:r>
            <a:endParaRPr/>
          </a:p>
        </p:txBody>
      </p:sp>
      <p:sp>
        <p:nvSpPr>
          <p:cNvPr id="164" name="Google Shape;164;p15"/>
          <p:cNvSpPr txBox="1"/>
          <p:nvPr/>
        </p:nvSpPr>
        <p:spPr>
          <a:xfrm>
            <a:off x="371568" y="1417038"/>
            <a:ext cx="3761520" cy="43242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A key skill at A Level is being able to take a topic and then discuss it in the context of different scenarios.</a:t>
            </a:r>
            <a:endParaRPr/>
          </a:p>
          <a:p>
            <a:pPr indent="0" lvl="0" marL="0" marR="0" rtl="0" algn="l">
              <a:spcBef>
                <a:spcPts val="0"/>
              </a:spcBef>
              <a:spcAft>
                <a:spcPts val="0"/>
              </a:spcAft>
              <a:buNone/>
            </a:pPr>
            <a:r>
              <a:t/>
            </a:r>
            <a:endParaRPr sz="1100" u="sng">
              <a:solidFill>
                <a:schemeClr val="hlink"/>
              </a:solidFill>
              <a:latin typeface="Calibri"/>
              <a:ea typeface="Calibri"/>
              <a:cs typeface="Calibri"/>
              <a:sym typeface="Calibri"/>
              <a:hlinkClick r:id="rId3"/>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Most theory-based exam questions will be asked in the form of a scenario, simply regurgitating what you know on the topic without contextualising your answer to the scenario will often result in low marks!</a:t>
            </a:r>
            <a:endParaRPr/>
          </a:p>
          <a:p>
            <a:pPr indent="0" lvl="0" marL="0" marR="0" rtl="0" algn="l">
              <a:spcBef>
                <a:spcPts val="0"/>
              </a:spcBef>
              <a:spcAft>
                <a:spcPts val="0"/>
              </a:spcAft>
              <a:buNone/>
            </a:pPr>
            <a:r>
              <a:t/>
            </a:r>
            <a:endParaRPr sz="1100" u="sng">
              <a:solidFill>
                <a:schemeClr val="hlink"/>
              </a:solidFill>
              <a:latin typeface="Calibri"/>
              <a:ea typeface="Calibri"/>
              <a:cs typeface="Calibri"/>
              <a:sym typeface="Calibri"/>
              <a:hlinkClick r:id="rId4"/>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The topic for this exercise is “Augmented Reality”.  It is a truly fascinating area of technology which has the potential to change almost every aspect of our daily lives.</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Watch this brief video to learn more: </a:t>
            </a:r>
            <a:r>
              <a:rPr lang="en-GB" sz="1100" u="sng">
                <a:solidFill>
                  <a:schemeClr val="hlink"/>
                </a:solidFill>
                <a:latin typeface="Calibri"/>
                <a:ea typeface="Calibri"/>
                <a:cs typeface="Calibri"/>
                <a:sym typeface="Calibri"/>
                <a:hlinkClick r:id="rId5"/>
              </a:rPr>
              <a:t>https://www.youtube.com/watch?v=vQtwWzfzKXI</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After watching the video complete the next slide which asks you to discuss the benefits, limitations and risks of augmented reality in the context of:</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Medicine &amp; health care</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Gaming &amp; entertainment</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Schools &amp; learning</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Travel &amp; tourism</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Social media</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Transport &amp; navigation</a:t>
            </a:r>
            <a:endParaRPr/>
          </a:p>
        </p:txBody>
      </p:sp>
      <p:grpSp>
        <p:nvGrpSpPr>
          <p:cNvPr id="165" name="Google Shape;165;p15"/>
          <p:cNvGrpSpPr/>
          <p:nvPr/>
        </p:nvGrpSpPr>
        <p:grpSpPr>
          <a:xfrm>
            <a:off x="4235171" y="1417038"/>
            <a:ext cx="7907877" cy="4515711"/>
            <a:chOff x="4235171" y="1417038"/>
            <a:chExt cx="7907877" cy="4515711"/>
          </a:xfrm>
        </p:grpSpPr>
        <p:pic>
          <p:nvPicPr>
            <p:cNvPr id="166" name="Google Shape;166;p15"/>
            <p:cNvPicPr preferRelativeResize="0"/>
            <p:nvPr/>
          </p:nvPicPr>
          <p:blipFill rotWithShape="1">
            <a:blip r:embed="rId6">
              <a:alphaModFix/>
            </a:blip>
            <a:srcRect b="0" l="0" r="0" t="0"/>
            <a:stretch/>
          </p:blipFill>
          <p:spPr>
            <a:xfrm>
              <a:off x="4235171" y="1417038"/>
              <a:ext cx="7791450" cy="4314825"/>
            </a:xfrm>
            <a:prstGeom prst="rect">
              <a:avLst/>
            </a:prstGeom>
            <a:noFill/>
            <a:ln>
              <a:noFill/>
            </a:ln>
          </p:spPr>
        </p:pic>
        <p:sp>
          <p:nvSpPr>
            <p:cNvPr id="167" name="Google Shape;167;p15"/>
            <p:cNvSpPr txBox="1"/>
            <p:nvPr/>
          </p:nvSpPr>
          <p:spPr>
            <a:xfrm>
              <a:off x="7428296" y="5717305"/>
              <a:ext cx="47147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595959"/>
                  </a:solidFill>
                  <a:latin typeface="Calibri"/>
                  <a:ea typeface="Calibri"/>
                  <a:cs typeface="Calibri"/>
                  <a:sym typeface="Calibri"/>
                </a:rPr>
                <a:t>Image by Oyundari Zorigtbaatar (20 March 2016) </a:t>
              </a:r>
              <a:r>
                <a:rPr lang="en-GB" sz="800" u="sng">
                  <a:solidFill>
                    <a:schemeClr val="hlink"/>
                  </a:solidFill>
                  <a:latin typeface="Calibri"/>
                  <a:ea typeface="Calibri"/>
                  <a:cs typeface="Calibri"/>
                  <a:sym typeface="Calibri"/>
                  <a:hlinkClick r:id="rId7"/>
                </a:rPr>
                <a:t>https://creativecommons.org/licenses/by-sa/4.0/legalcode</a:t>
              </a:r>
              <a:r>
                <a:rPr lang="en-GB" sz="800">
                  <a:solidFill>
                    <a:srgbClr val="595959"/>
                  </a:solidFill>
                  <a:latin typeface="Calibri"/>
                  <a:ea typeface="Calibri"/>
                  <a:cs typeface="Calibri"/>
                  <a:sym typeface="Calibri"/>
                </a:rPr>
                <a:t>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6"/>
          <p:cNvSpPr txBox="1"/>
          <p:nvPr/>
        </p:nvSpPr>
        <p:spPr>
          <a:xfrm>
            <a:off x="8449056" y="853313"/>
            <a:ext cx="3742944" cy="362839"/>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rgbClr val="595959"/>
              </a:buClr>
              <a:buSzPct val="100000"/>
              <a:buFont typeface="Arial"/>
              <a:buNone/>
            </a:pPr>
            <a:r>
              <a:rPr b="1" lang="en-GB" sz="1600">
                <a:solidFill>
                  <a:srgbClr val="595959"/>
                </a:solidFill>
                <a:latin typeface="Century Gothic"/>
                <a:ea typeface="Century Gothic"/>
                <a:cs typeface="Century Gothic"/>
                <a:sym typeface="Century Gothic"/>
              </a:rPr>
              <a:t>Expected time to complete: 1½ hours</a:t>
            </a:r>
            <a:endParaRPr/>
          </a:p>
        </p:txBody>
      </p:sp>
      <p:sp>
        <p:nvSpPr>
          <p:cNvPr id="174" name="Google Shape;174;p16"/>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8</a:t>
            </a:r>
            <a:endParaRPr/>
          </a:p>
        </p:txBody>
      </p:sp>
      <p:sp>
        <p:nvSpPr>
          <p:cNvPr id="175" name="Google Shape;175;p16"/>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Augmented reality</a:t>
            </a:r>
            <a:endParaRPr/>
          </a:p>
        </p:txBody>
      </p:sp>
      <p:sp>
        <p:nvSpPr>
          <p:cNvPr id="176" name="Google Shape;176;p16"/>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Applying technical knowledge in context task</a:t>
            </a:r>
            <a:endParaRPr/>
          </a:p>
        </p:txBody>
      </p:sp>
      <p:grpSp>
        <p:nvGrpSpPr>
          <p:cNvPr id="177" name="Google Shape;177;p16"/>
          <p:cNvGrpSpPr/>
          <p:nvPr/>
        </p:nvGrpSpPr>
        <p:grpSpPr>
          <a:xfrm>
            <a:off x="401494" y="1282951"/>
            <a:ext cx="11566388" cy="5416124"/>
            <a:chOff x="0" y="1271"/>
            <a:chExt cx="11566388" cy="5416124"/>
          </a:xfrm>
        </p:grpSpPr>
        <p:cxnSp>
          <p:nvCxnSpPr>
            <p:cNvPr id="178" name="Google Shape;178;p16"/>
            <p:cNvCxnSpPr/>
            <p:nvPr/>
          </p:nvCxnSpPr>
          <p:spPr>
            <a:xfrm>
              <a:off x="0" y="4823817"/>
              <a:ext cx="11566388" cy="0"/>
            </a:xfrm>
            <a:prstGeom prst="straightConnector1">
              <a:avLst/>
            </a:prstGeom>
            <a:noFill/>
            <a:ln cap="flat" cmpd="sng" w="12700">
              <a:solidFill>
                <a:srgbClr val="672A41"/>
              </a:solidFill>
              <a:prstDash val="solid"/>
              <a:miter lim="800000"/>
              <a:headEnd len="sm" w="sm" type="none"/>
              <a:tailEnd len="sm" w="sm" type="none"/>
            </a:ln>
          </p:spPr>
        </p:cxnSp>
        <p:cxnSp>
          <p:nvCxnSpPr>
            <p:cNvPr id="179" name="Google Shape;179;p16"/>
            <p:cNvCxnSpPr/>
            <p:nvPr/>
          </p:nvCxnSpPr>
          <p:spPr>
            <a:xfrm>
              <a:off x="0" y="3918656"/>
              <a:ext cx="11566388" cy="0"/>
            </a:xfrm>
            <a:prstGeom prst="straightConnector1">
              <a:avLst/>
            </a:prstGeom>
            <a:noFill/>
            <a:ln cap="flat" cmpd="sng" w="12700">
              <a:solidFill>
                <a:srgbClr val="672A41"/>
              </a:solidFill>
              <a:prstDash val="solid"/>
              <a:miter lim="800000"/>
              <a:headEnd len="sm" w="sm" type="none"/>
              <a:tailEnd len="sm" w="sm" type="none"/>
            </a:ln>
          </p:spPr>
        </p:cxnSp>
        <p:cxnSp>
          <p:nvCxnSpPr>
            <p:cNvPr id="180" name="Google Shape;180;p16"/>
            <p:cNvCxnSpPr/>
            <p:nvPr/>
          </p:nvCxnSpPr>
          <p:spPr>
            <a:xfrm>
              <a:off x="0" y="3013496"/>
              <a:ext cx="11566388" cy="0"/>
            </a:xfrm>
            <a:prstGeom prst="straightConnector1">
              <a:avLst/>
            </a:prstGeom>
            <a:noFill/>
            <a:ln cap="flat" cmpd="sng" w="12700">
              <a:solidFill>
                <a:srgbClr val="672A41"/>
              </a:solidFill>
              <a:prstDash val="solid"/>
              <a:miter lim="800000"/>
              <a:headEnd len="sm" w="sm" type="none"/>
              <a:tailEnd len="sm" w="sm" type="none"/>
            </a:ln>
          </p:spPr>
        </p:cxnSp>
        <p:cxnSp>
          <p:nvCxnSpPr>
            <p:cNvPr id="181" name="Google Shape;181;p16"/>
            <p:cNvCxnSpPr/>
            <p:nvPr/>
          </p:nvCxnSpPr>
          <p:spPr>
            <a:xfrm>
              <a:off x="0" y="2108336"/>
              <a:ext cx="11566388" cy="0"/>
            </a:xfrm>
            <a:prstGeom prst="straightConnector1">
              <a:avLst/>
            </a:prstGeom>
            <a:noFill/>
            <a:ln cap="flat" cmpd="sng" w="12700">
              <a:solidFill>
                <a:srgbClr val="672A41"/>
              </a:solidFill>
              <a:prstDash val="solid"/>
              <a:miter lim="800000"/>
              <a:headEnd len="sm" w="sm" type="none"/>
              <a:tailEnd len="sm" w="sm" type="none"/>
            </a:ln>
          </p:spPr>
        </p:cxnSp>
        <p:cxnSp>
          <p:nvCxnSpPr>
            <p:cNvPr id="182" name="Google Shape;182;p16"/>
            <p:cNvCxnSpPr/>
            <p:nvPr/>
          </p:nvCxnSpPr>
          <p:spPr>
            <a:xfrm>
              <a:off x="0" y="1203176"/>
              <a:ext cx="11566388" cy="0"/>
            </a:xfrm>
            <a:prstGeom prst="straightConnector1">
              <a:avLst/>
            </a:prstGeom>
            <a:noFill/>
            <a:ln cap="flat" cmpd="sng" w="12700">
              <a:solidFill>
                <a:srgbClr val="672A41"/>
              </a:solidFill>
              <a:prstDash val="solid"/>
              <a:miter lim="800000"/>
              <a:headEnd len="sm" w="sm" type="none"/>
              <a:tailEnd len="sm" w="sm" type="none"/>
            </a:ln>
          </p:spPr>
        </p:cxnSp>
        <p:cxnSp>
          <p:nvCxnSpPr>
            <p:cNvPr id="183" name="Google Shape;183;p16"/>
            <p:cNvCxnSpPr/>
            <p:nvPr/>
          </p:nvCxnSpPr>
          <p:spPr>
            <a:xfrm>
              <a:off x="0" y="298016"/>
              <a:ext cx="11566388" cy="0"/>
            </a:xfrm>
            <a:prstGeom prst="straightConnector1">
              <a:avLst/>
            </a:prstGeom>
            <a:noFill/>
            <a:ln cap="flat" cmpd="sng" w="12700">
              <a:solidFill>
                <a:srgbClr val="672A41"/>
              </a:solidFill>
              <a:prstDash val="solid"/>
              <a:miter lim="800000"/>
              <a:headEnd len="sm" w="sm" type="none"/>
              <a:tailEnd len="sm" w="sm" type="none"/>
            </a:ln>
          </p:spPr>
        </p:cxnSp>
        <p:sp>
          <p:nvSpPr>
            <p:cNvPr id="184" name="Google Shape;184;p16"/>
            <p:cNvSpPr/>
            <p:nvPr/>
          </p:nvSpPr>
          <p:spPr>
            <a:xfrm>
              <a:off x="3007260" y="1271"/>
              <a:ext cx="8559127" cy="2967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txBox="1"/>
            <p:nvPr/>
          </p:nvSpPr>
          <p:spPr>
            <a:xfrm>
              <a:off x="3007260" y="1271"/>
              <a:ext cx="8559127" cy="296744"/>
            </a:xfrm>
            <a:prstGeom prst="rect">
              <a:avLst/>
            </a:prstGeom>
            <a:noFill/>
            <a:ln>
              <a:noFill/>
            </a:ln>
          </p:spPr>
          <p:txBody>
            <a:bodyPr anchorCtr="0" anchor="b" bIns="28575" lIns="28575" spcFirstLastPara="1" rIns="28575" wrap="square" tIns="28575">
              <a:noAutofit/>
            </a:bodyPr>
            <a:lstStyle/>
            <a:p>
              <a:pPr indent="0" lvl="0" marL="0" marR="0" rtl="0" algn="l">
                <a:lnSpc>
                  <a:spcPct val="90000"/>
                </a:lnSpc>
                <a:spcBef>
                  <a:spcPts val="0"/>
                </a:spcBef>
                <a:spcAft>
                  <a:spcPts val="0"/>
                </a:spcAft>
                <a:buClr>
                  <a:srgbClr val="595959"/>
                </a:buClr>
                <a:buSzPts val="1500"/>
                <a:buFont typeface="Calibri"/>
                <a:buNone/>
              </a:pPr>
              <a:r>
                <a:rPr lang="en-GB" sz="1500">
                  <a:solidFill>
                    <a:srgbClr val="595959"/>
                  </a:solidFill>
                  <a:latin typeface="Calibri"/>
                  <a:ea typeface="Calibri"/>
                  <a:cs typeface="Calibri"/>
                  <a:sym typeface="Calibri"/>
                </a:rPr>
                <a:t>Discuss the </a:t>
              </a:r>
              <a:r>
                <a:rPr b="1" lang="en-GB" sz="1500">
                  <a:solidFill>
                    <a:srgbClr val="595959"/>
                  </a:solidFill>
                  <a:latin typeface="Calibri"/>
                  <a:ea typeface="Calibri"/>
                  <a:cs typeface="Calibri"/>
                  <a:sym typeface="Calibri"/>
                </a:rPr>
                <a:t>benefits</a:t>
              </a:r>
              <a:r>
                <a:rPr lang="en-GB" sz="1500">
                  <a:solidFill>
                    <a:srgbClr val="595959"/>
                  </a:solidFill>
                  <a:latin typeface="Calibri"/>
                  <a:ea typeface="Calibri"/>
                  <a:cs typeface="Calibri"/>
                  <a:sym typeface="Calibri"/>
                </a:rPr>
                <a:t>, </a:t>
              </a:r>
              <a:r>
                <a:rPr b="1" lang="en-GB" sz="1500">
                  <a:solidFill>
                    <a:srgbClr val="595959"/>
                  </a:solidFill>
                  <a:latin typeface="Calibri"/>
                  <a:ea typeface="Calibri"/>
                  <a:cs typeface="Calibri"/>
                  <a:sym typeface="Calibri"/>
                </a:rPr>
                <a:t>limitations</a:t>
              </a:r>
              <a:r>
                <a:rPr lang="en-GB" sz="1500">
                  <a:solidFill>
                    <a:srgbClr val="595959"/>
                  </a:solidFill>
                  <a:latin typeface="Calibri"/>
                  <a:ea typeface="Calibri"/>
                  <a:cs typeface="Calibri"/>
                  <a:sym typeface="Calibri"/>
                </a:rPr>
                <a:t> and </a:t>
              </a:r>
              <a:r>
                <a:rPr b="1" lang="en-GB" sz="1500">
                  <a:solidFill>
                    <a:srgbClr val="595959"/>
                  </a:solidFill>
                  <a:latin typeface="Calibri"/>
                  <a:ea typeface="Calibri"/>
                  <a:cs typeface="Calibri"/>
                  <a:sym typeface="Calibri"/>
                </a:rPr>
                <a:t>risks</a:t>
              </a:r>
              <a:r>
                <a:rPr lang="en-GB" sz="1500">
                  <a:solidFill>
                    <a:srgbClr val="595959"/>
                  </a:solidFill>
                  <a:latin typeface="Calibri"/>
                  <a:ea typeface="Calibri"/>
                  <a:cs typeface="Calibri"/>
                  <a:sym typeface="Calibri"/>
                </a:rPr>
                <a:t> of augmented reality in this context: </a:t>
              </a:r>
              <a:endParaRPr/>
            </a:p>
          </p:txBody>
        </p:sp>
        <p:sp>
          <p:nvSpPr>
            <p:cNvPr id="186" name="Google Shape;186;p16"/>
            <p:cNvSpPr/>
            <p:nvPr/>
          </p:nvSpPr>
          <p:spPr>
            <a:xfrm>
              <a:off x="0" y="1271"/>
              <a:ext cx="3007260" cy="296744"/>
            </a:xfrm>
            <a:prstGeom prst="round2SameRect">
              <a:avLst>
                <a:gd fmla="val 16670" name="adj1"/>
                <a:gd fmla="val 0" name="adj2"/>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txBox="1"/>
            <p:nvPr/>
          </p:nvSpPr>
          <p:spPr>
            <a:xfrm>
              <a:off x="14488" y="15759"/>
              <a:ext cx="2978284" cy="282256"/>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Calibri"/>
                  <a:ea typeface="Calibri"/>
                  <a:cs typeface="Calibri"/>
                  <a:sym typeface="Calibri"/>
                </a:rPr>
                <a:t>Medicine &amp; health care</a:t>
              </a:r>
              <a:endParaRPr/>
            </a:p>
          </p:txBody>
        </p:sp>
        <p:sp>
          <p:nvSpPr>
            <p:cNvPr id="188" name="Google Shape;188;p16"/>
            <p:cNvSpPr/>
            <p:nvPr/>
          </p:nvSpPr>
          <p:spPr>
            <a:xfrm>
              <a:off x="0" y="298016"/>
              <a:ext cx="11566388" cy="5935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txBox="1"/>
            <p:nvPr/>
          </p:nvSpPr>
          <p:spPr>
            <a:xfrm>
              <a:off x="0" y="298016"/>
              <a:ext cx="11566388" cy="593578"/>
            </a:xfrm>
            <a:prstGeom prst="rect">
              <a:avLst/>
            </a:prstGeom>
            <a:noFill/>
            <a:ln>
              <a:noFill/>
            </a:ln>
          </p:spPr>
          <p:txBody>
            <a:bodyPr anchorCtr="0" anchor="t" bIns="28575" lIns="28575" spcFirstLastPara="1" rIns="28575" wrap="square" tIns="28575">
              <a:noAutofit/>
            </a:bodyPr>
            <a:lstStyle/>
            <a:p>
              <a:pPr indent="-114300" lvl="1" marL="114300" marR="0" rtl="0" algn="l">
                <a:lnSpc>
                  <a:spcPct val="90000"/>
                </a:lnSpc>
                <a:spcBef>
                  <a:spcPts val="0"/>
                </a:spcBef>
                <a:spcAft>
                  <a:spcPts val="0"/>
                </a:spcAft>
                <a:buClr>
                  <a:srgbClr val="595959"/>
                </a:buClr>
                <a:buSzPts val="1200"/>
                <a:buFont typeface="Calibri"/>
                <a:buChar char="•"/>
              </a:pPr>
              <a:r>
                <a:rPr b="0" i="0" lang="en-GB" sz="1200" u="none" cap="none" strike="noStrike">
                  <a:solidFill>
                    <a:srgbClr val="595959"/>
                  </a:solidFill>
                  <a:latin typeface="Calibri"/>
                  <a:ea typeface="Calibri"/>
                  <a:cs typeface="Calibri"/>
                  <a:sym typeface="Calibri"/>
                </a:rPr>
                <a:t>Enter your answer here</a:t>
              </a:r>
              <a:endParaRPr/>
            </a:p>
          </p:txBody>
        </p:sp>
        <p:sp>
          <p:nvSpPr>
            <p:cNvPr id="190" name="Google Shape;190;p16"/>
            <p:cNvSpPr/>
            <p:nvPr/>
          </p:nvSpPr>
          <p:spPr>
            <a:xfrm>
              <a:off x="3007260" y="906431"/>
              <a:ext cx="8559127" cy="2967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txBox="1"/>
            <p:nvPr/>
          </p:nvSpPr>
          <p:spPr>
            <a:xfrm>
              <a:off x="3007260" y="906431"/>
              <a:ext cx="8559127" cy="296744"/>
            </a:xfrm>
            <a:prstGeom prst="rect">
              <a:avLst/>
            </a:prstGeom>
            <a:noFill/>
            <a:ln>
              <a:noFill/>
            </a:ln>
          </p:spPr>
          <p:txBody>
            <a:bodyPr anchorCtr="0" anchor="b" bIns="28575" lIns="28575" spcFirstLastPara="1" rIns="28575" wrap="square" tIns="28575">
              <a:noAutofit/>
            </a:bodyPr>
            <a:lstStyle/>
            <a:p>
              <a:pPr indent="0" lvl="0" marL="0" marR="0" rtl="0" algn="l">
                <a:lnSpc>
                  <a:spcPct val="90000"/>
                </a:lnSpc>
                <a:spcBef>
                  <a:spcPts val="0"/>
                </a:spcBef>
                <a:spcAft>
                  <a:spcPts val="0"/>
                </a:spcAft>
                <a:buClr>
                  <a:srgbClr val="595959"/>
                </a:buClr>
                <a:buSzPts val="1500"/>
                <a:buFont typeface="Calibri"/>
                <a:buNone/>
              </a:pPr>
              <a:r>
                <a:rPr lang="en-GB" sz="1500">
                  <a:solidFill>
                    <a:srgbClr val="595959"/>
                  </a:solidFill>
                  <a:latin typeface="Calibri"/>
                  <a:ea typeface="Calibri"/>
                  <a:cs typeface="Calibri"/>
                  <a:sym typeface="Calibri"/>
                </a:rPr>
                <a:t>Discuss the </a:t>
              </a:r>
              <a:r>
                <a:rPr b="1" lang="en-GB" sz="1500">
                  <a:solidFill>
                    <a:srgbClr val="595959"/>
                  </a:solidFill>
                  <a:latin typeface="Calibri"/>
                  <a:ea typeface="Calibri"/>
                  <a:cs typeface="Calibri"/>
                  <a:sym typeface="Calibri"/>
                </a:rPr>
                <a:t>benefits</a:t>
              </a:r>
              <a:r>
                <a:rPr lang="en-GB" sz="1500">
                  <a:solidFill>
                    <a:srgbClr val="595959"/>
                  </a:solidFill>
                  <a:latin typeface="Calibri"/>
                  <a:ea typeface="Calibri"/>
                  <a:cs typeface="Calibri"/>
                  <a:sym typeface="Calibri"/>
                </a:rPr>
                <a:t>, </a:t>
              </a:r>
              <a:r>
                <a:rPr b="1" lang="en-GB" sz="1500">
                  <a:solidFill>
                    <a:srgbClr val="595959"/>
                  </a:solidFill>
                  <a:latin typeface="Calibri"/>
                  <a:ea typeface="Calibri"/>
                  <a:cs typeface="Calibri"/>
                  <a:sym typeface="Calibri"/>
                </a:rPr>
                <a:t>limitations</a:t>
              </a:r>
              <a:r>
                <a:rPr lang="en-GB" sz="1500">
                  <a:solidFill>
                    <a:srgbClr val="595959"/>
                  </a:solidFill>
                  <a:latin typeface="Calibri"/>
                  <a:ea typeface="Calibri"/>
                  <a:cs typeface="Calibri"/>
                  <a:sym typeface="Calibri"/>
                </a:rPr>
                <a:t> and </a:t>
              </a:r>
              <a:r>
                <a:rPr b="1" lang="en-GB" sz="1500">
                  <a:solidFill>
                    <a:srgbClr val="595959"/>
                  </a:solidFill>
                  <a:latin typeface="Calibri"/>
                  <a:ea typeface="Calibri"/>
                  <a:cs typeface="Calibri"/>
                  <a:sym typeface="Calibri"/>
                </a:rPr>
                <a:t>risks</a:t>
              </a:r>
              <a:r>
                <a:rPr lang="en-GB" sz="1500">
                  <a:solidFill>
                    <a:srgbClr val="595959"/>
                  </a:solidFill>
                  <a:latin typeface="Calibri"/>
                  <a:ea typeface="Calibri"/>
                  <a:cs typeface="Calibri"/>
                  <a:sym typeface="Calibri"/>
                </a:rPr>
                <a:t> of augmented reality in this context: </a:t>
              </a:r>
              <a:endParaRPr/>
            </a:p>
          </p:txBody>
        </p:sp>
        <p:sp>
          <p:nvSpPr>
            <p:cNvPr id="192" name="Google Shape;192;p16"/>
            <p:cNvSpPr/>
            <p:nvPr/>
          </p:nvSpPr>
          <p:spPr>
            <a:xfrm>
              <a:off x="0" y="906431"/>
              <a:ext cx="3007260" cy="296744"/>
            </a:xfrm>
            <a:prstGeom prst="round2SameRect">
              <a:avLst>
                <a:gd fmla="val 16670" name="adj1"/>
                <a:gd fmla="val 0" name="adj2"/>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txBox="1"/>
            <p:nvPr/>
          </p:nvSpPr>
          <p:spPr>
            <a:xfrm>
              <a:off x="14488" y="920919"/>
              <a:ext cx="2978284" cy="282256"/>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Calibri"/>
                  <a:ea typeface="Calibri"/>
                  <a:cs typeface="Calibri"/>
                  <a:sym typeface="Calibri"/>
                </a:rPr>
                <a:t>Gaming &amp; entertainment</a:t>
              </a:r>
              <a:endParaRPr/>
            </a:p>
          </p:txBody>
        </p:sp>
        <p:sp>
          <p:nvSpPr>
            <p:cNvPr id="194" name="Google Shape;194;p16"/>
            <p:cNvSpPr/>
            <p:nvPr/>
          </p:nvSpPr>
          <p:spPr>
            <a:xfrm>
              <a:off x="0" y="1203176"/>
              <a:ext cx="11566388" cy="5935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txBox="1"/>
            <p:nvPr/>
          </p:nvSpPr>
          <p:spPr>
            <a:xfrm>
              <a:off x="0" y="1203176"/>
              <a:ext cx="11566388" cy="593578"/>
            </a:xfrm>
            <a:prstGeom prst="rect">
              <a:avLst/>
            </a:prstGeom>
            <a:noFill/>
            <a:ln>
              <a:noFill/>
            </a:ln>
          </p:spPr>
          <p:txBody>
            <a:bodyPr anchorCtr="0" anchor="t" bIns="28575" lIns="28575" spcFirstLastPara="1" rIns="28575" wrap="square" tIns="28575">
              <a:noAutofit/>
            </a:bodyPr>
            <a:lstStyle/>
            <a:p>
              <a:pPr indent="-114300" lvl="1" marL="114300" marR="0" rtl="0" algn="l">
                <a:lnSpc>
                  <a:spcPct val="90000"/>
                </a:lnSpc>
                <a:spcBef>
                  <a:spcPts val="0"/>
                </a:spcBef>
                <a:spcAft>
                  <a:spcPts val="0"/>
                </a:spcAft>
                <a:buClr>
                  <a:srgbClr val="595959"/>
                </a:buClr>
                <a:buSzPts val="1200"/>
                <a:buFont typeface="Calibri"/>
                <a:buChar char="•"/>
              </a:pPr>
              <a:r>
                <a:rPr b="0" i="0" lang="en-GB" sz="1200" u="none" cap="none" strike="noStrike">
                  <a:solidFill>
                    <a:srgbClr val="595959"/>
                  </a:solidFill>
                  <a:latin typeface="Calibri"/>
                  <a:ea typeface="Calibri"/>
                  <a:cs typeface="Calibri"/>
                  <a:sym typeface="Calibri"/>
                </a:rPr>
                <a:t>Enter your answer here</a:t>
              </a:r>
              <a:endParaRPr/>
            </a:p>
          </p:txBody>
        </p:sp>
        <p:sp>
          <p:nvSpPr>
            <p:cNvPr id="196" name="Google Shape;196;p16"/>
            <p:cNvSpPr/>
            <p:nvPr/>
          </p:nvSpPr>
          <p:spPr>
            <a:xfrm>
              <a:off x="3007260" y="1811591"/>
              <a:ext cx="8559127" cy="2967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txBox="1"/>
            <p:nvPr/>
          </p:nvSpPr>
          <p:spPr>
            <a:xfrm>
              <a:off x="3007260" y="1811591"/>
              <a:ext cx="8559127" cy="296744"/>
            </a:xfrm>
            <a:prstGeom prst="rect">
              <a:avLst/>
            </a:prstGeom>
            <a:noFill/>
            <a:ln>
              <a:noFill/>
            </a:ln>
          </p:spPr>
          <p:txBody>
            <a:bodyPr anchorCtr="0" anchor="b" bIns="28575" lIns="28575" spcFirstLastPara="1" rIns="28575" wrap="square" tIns="28575">
              <a:noAutofit/>
            </a:bodyPr>
            <a:lstStyle/>
            <a:p>
              <a:pPr indent="0" lvl="0" marL="0" marR="0" rtl="0" algn="l">
                <a:lnSpc>
                  <a:spcPct val="90000"/>
                </a:lnSpc>
                <a:spcBef>
                  <a:spcPts val="0"/>
                </a:spcBef>
                <a:spcAft>
                  <a:spcPts val="0"/>
                </a:spcAft>
                <a:buClr>
                  <a:srgbClr val="595959"/>
                </a:buClr>
                <a:buSzPts val="1500"/>
                <a:buFont typeface="Calibri"/>
                <a:buNone/>
              </a:pPr>
              <a:r>
                <a:rPr lang="en-GB" sz="1500">
                  <a:solidFill>
                    <a:srgbClr val="595959"/>
                  </a:solidFill>
                  <a:latin typeface="Calibri"/>
                  <a:ea typeface="Calibri"/>
                  <a:cs typeface="Calibri"/>
                  <a:sym typeface="Calibri"/>
                </a:rPr>
                <a:t>Discuss the </a:t>
              </a:r>
              <a:r>
                <a:rPr b="1" lang="en-GB" sz="1500">
                  <a:solidFill>
                    <a:srgbClr val="595959"/>
                  </a:solidFill>
                  <a:latin typeface="Calibri"/>
                  <a:ea typeface="Calibri"/>
                  <a:cs typeface="Calibri"/>
                  <a:sym typeface="Calibri"/>
                </a:rPr>
                <a:t>benefits</a:t>
              </a:r>
              <a:r>
                <a:rPr lang="en-GB" sz="1500">
                  <a:solidFill>
                    <a:srgbClr val="595959"/>
                  </a:solidFill>
                  <a:latin typeface="Calibri"/>
                  <a:ea typeface="Calibri"/>
                  <a:cs typeface="Calibri"/>
                  <a:sym typeface="Calibri"/>
                </a:rPr>
                <a:t>, </a:t>
              </a:r>
              <a:r>
                <a:rPr b="1" lang="en-GB" sz="1500">
                  <a:solidFill>
                    <a:srgbClr val="595959"/>
                  </a:solidFill>
                  <a:latin typeface="Calibri"/>
                  <a:ea typeface="Calibri"/>
                  <a:cs typeface="Calibri"/>
                  <a:sym typeface="Calibri"/>
                </a:rPr>
                <a:t>limitations</a:t>
              </a:r>
              <a:r>
                <a:rPr lang="en-GB" sz="1500">
                  <a:solidFill>
                    <a:srgbClr val="595959"/>
                  </a:solidFill>
                  <a:latin typeface="Calibri"/>
                  <a:ea typeface="Calibri"/>
                  <a:cs typeface="Calibri"/>
                  <a:sym typeface="Calibri"/>
                </a:rPr>
                <a:t> and </a:t>
              </a:r>
              <a:r>
                <a:rPr b="1" lang="en-GB" sz="1500">
                  <a:solidFill>
                    <a:srgbClr val="595959"/>
                  </a:solidFill>
                  <a:latin typeface="Calibri"/>
                  <a:ea typeface="Calibri"/>
                  <a:cs typeface="Calibri"/>
                  <a:sym typeface="Calibri"/>
                </a:rPr>
                <a:t>risks</a:t>
              </a:r>
              <a:r>
                <a:rPr lang="en-GB" sz="1500">
                  <a:solidFill>
                    <a:srgbClr val="595959"/>
                  </a:solidFill>
                  <a:latin typeface="Calibri"/>
                  <a:ea typeface="Calibri"/>
                  <a:cs typeface="Calibri"/>
                  <a:sym typeface="Calibri"/>
                </a:rPr>
                <a:t> of augmented reality in this context: </a:t>
              </a:r>
              <a:endParaRPr/>
            </a:p>
          </p:txBody>
        </p:sp>
        <p:sp>
          <p:nvSpPr>
            <p:cNvPr id="198" name="Google Shape;198;p16"/>
            <p:cNvSpPr/>
            <p:nvPr/>
          </p:nvSpPr>
          <p:spPr>
            <a:xfrm>
              <a:off x="0" y="1811591"/>
              <a:ext cx="3007260" cy="296744"/>
            </a:xfrm>
            <a:prstGeom prst="round2SameRect">
              <a:avLst>
                <a:gd fmla="val 16670" name="adj1"/>
                <a:gd fmla="val 0" name="adj2"/>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txBox="1"/>
            <p:nvPr/>
          </p:nvSpPr>
          <p:spPr>
            <a:xfrm>
              <a:off x="14488" y="1826079"/>
              <a:ext cx="2978284" cy="282256"/>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Calibri"/>
                  <a:ea typeface="Calibri"/>
                  <a:cs typeface="Calibri"/>
                  <a:sym typeface="Calibri"/>
                </a:rPr>
                <a:t>Schools &amp; learning</a:t>
              </a:r>
              <a:endParaRPr/>
            </a:p>
          </p:txBody>
        </p:sp>
        <p:sp>
          <p:nvSpPr>
            <p:cNvPr id="200" name="Google Shape;200;p16"/>
            <p:cNvSpPr/>
            <p:nvPr/>
          </p:nvSpPr>
          <p:spPr>
            <a:xfrm>
              <a:off x="0" y="2108336"/>
              <a:ext cx="11566388" cy="5935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txBox="1"/>
            <p:nvPr/>
          </p:nvSpPr>
          <p:spPr>
            <a:xfrm>
              <a:off x="0" y="2108336"/>
              <a:ext cx="11566388" cy="593578"/>
            </a:xfrm>
            <a:prstGeom prst="rect">
              <a:avLst/>
            </a:prstGeom>
            <a:noFill/>
            <a:ln>
              <a:noFill/>
            </a:ln>
          </p:spPr>
          <p:txBody>
            <a:bodyPr anchorCtr="0" anchor="t" bIns="28575" lIns="28575" spcFirstLastPara="1" rIns="28575" wrap="square" tIns="28575">
              <a:noAutofit/>
            </a:bodyPr>
            <a:lstStyle/>
            <a:p>
              <a:pPr indent="-114300" lvl="1" marL="114300" marR="0" rtl="0" algn="l">
                <a:lnSpc>
                  <a:spcPct val="90000"/>
                </a:lnSpc>
                <a:spcBef>
                  <a:spcPts val="0"/>
                </a:spcBef>
                <a:spcAft>
                  <a:spcPts val="0"/>
                </a:spcAft>
                <a:buClr>
                  <a:srgbClr val="595959"/>
                </a:buClr>
                <a:buSzPts val="1200"/>
                <a:buFont typeface="Calibri"/>
                <a:buChar char="•"/>
              </a:pPr>
              <a:r>
                <a:rPr b="0" i="0" lang="en-GB" sz="1200" u="none" cap="none" strike="noStrike">
                  <a:solidFill>
                    <a:srgbClr val="595959"/>
                  </a:solidFill>
                  <a:latin typeface="Calibri"/>
                  <a:ea typeface="Calibri"/>
                  <a:cs typeface="Calibri"/>
                  <a:sym typeface="Calibri"/>
                </a:rPr>
                <a:t>Enter your answer here</a:t>
              </a:r>
              <a:endParaRPr/>
            </a:p>
          </p:txBody>
        </p:sp>
        <p:sp>
          <p:nvSpPr>
            <p:cNvPr id="202" name="Google Shape;202;p16"/>
            <p:cNvSpPr/>
            <p:nvPr/>
          </p:nvSpPr>
          <p:spPr>
            <a:xfrm>
              <a:off x="3007260" y="2716752"/>
              <a:ext cx="8559127" cy="2967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txBox="1"/>
            <p:nvPr/>
          </p:nvSpPr>
          <p:spPr>
            <a:xfrm>
              <a:off x="3007260" y="2716752"/>
              <a:ext cx="8559127" cy="296744"/>
            </a:xfrm>
            <a:prstGeom prst="rect">
              <a:avLst/>
            </a:prstGeom>
            <a:noFill/>
            <a:ln>
              <a:noFill/>
            </a:ln>
          </p:spPr>
          <p:txBody>
            <a:bodyPr anchorCtr="0" anchor="b" bIns="28575" lIns="28575" spcFirstLastPara="1" rIns="28575" wrap="square" tIns="28575">
              <a:noAutofit/>
            </a:bodyPr>
            <a:lstStyle/>
            <a:p>
              <a:pPr indent="0" lvl="0" marL="0" marR="0" rtl="0" algn="l">
                <a:lnSpc>
                  <a:spcPct val="90000"/>
                </a:lnSpc>
                <a:spcBef>
                  <a:spcPts val="0"/>
                </a:spcBef>
                <a:spcAft>
                  <a:spcPts val="0"/>
                </a:spcAft>
                <a:buClr>
                  <a:srgbClr val="595959"/>
                </a:buClr>
                <a:buSzPts val="1500"/>
                <a:buFont typeface="Arial"/>
                <a:buNone/>
              </a:pPr>
              <a:r>
                <a:rPr lang="en-GB" sz="1500">
                  <a:solidFill>
                    <a:srgbClr val="595959"/>
                  </a:solidFill>
                  <a:latin typeface="Calibri"/>
                  <a:ea typeface="Calibri"/>
                  <a:cs typeface="Calibri"/>
                  <a:sym typeface="Calibri"/>
                </a:rPr>
                <a:t>Discuss the </a:t>
              </a:r>
              <a:r>
                <a:rPr b="1" lang="en-GB" sz="1500">
                  <a:solidFill>
                    <a:srgbClr val="595959"/>
                  </a:solidFill>
                  <a:latin typeface="Calibri"/>
                  <a:ea typeface="Calibri"/>
                  <a:cs typeface="Calibri"/>
                  <a:sym typeface="Calibri"/>
                </a:rPr>
                <a:t>benefits</a:t>
              </a:r>
              <a:r>
                <a:rPr lang="en-GB" sz="1500">
                  <a:solidFill>
                    <a:srgbClr val="595959"/>
                  </a:solidFill>
                  <a:latin typeface="Calibri"/>
                  <a:ea typeface="Calibri"/>
                  <a:cs typeface="Calibri"/>
                  <a:sym typeface="Calibri"/>
                </a:rPr>
                <a:t>, </a:t>
              </a:r>
              <a:r>
                <a:rPr b="1" lang="en-GB" sz="1500">
                  <a:solidFill>
                    <a:srgbClr val="595959"/>
                  </a:solidFill>
                  <a:latin typeface="Calibri"/>
                  <a:ea typeface="Calibri"/>
                  <a:cs typeface="Calibri"/>
                  <a:sym typeface="Calibri"/>
                </a:rPr>
                <a:t>limitations</a:t>
              </a:r>
              <a:r>
                <a:rPr lang="en-GB" sz="1500">
                  <a:solidFill>
                    <a:srgbClr val="595959"/>
                  </a:solidFill>
                  <a:latin typeface="Calibri"/>
                  <a:ea typeface="Calibri"/>
                  <a:cs typeface="Calibri"/>
                  <a:sym typeface="Calibri"/>
                </a:rPr>
                <a:t> and </a:t>
              </a:r>
              <a:r>
                <a:rPr b="1" lang="en-GB" sz="1500">
                  <a:solidFill>
                    <a:srgbClr val="595959"/>
                  </a:solidFill>
                  <a:latin typeface="Calibri"/>
                  <a:ea typeface="Calibri"/>
                  <a:cs typeface="Calibri"/>
                  <a:sym typeface="Calibri"/>
                </a:rPr>
                <a:t>risks</a:t>
              </a:r>
              <a:r>
                <a:rPr lang="en-GB" sz="1500">
                  <a:solidFill>
                    <a:srgbClr val="595959"/>
                  </a:solidFill>
                  <a:latin typeface="Calibri"/>
                  <a:ea typeface="Calibri"/>
                  <a:cs typeface="Calibri"/>
                  <a:sym typeface="Calibri"/>
                </a:rPr>
                <a:t> of augmented reality in this context: </a:t>
              </a:r>
              <a:endParaRPr/>
            </a:p>
          </p:txBody>
        </p:sp>
        <p:sp>
          <p:nvSpPr>
            <p:cNvPr id="204" name="Google Shape;204;p16"/>
            <p:cNvSpPr/>
            <p:nvPr/>
          </p:nvSpPr>
          <p:spPr>
            <a:xfrm>
              <a:off x="0" y="2716752"/>
              <a:ext cx="3007260" cy="296744"/>
            </a:xfrm>
            <a:prstGeom prst="round2SameRect">
              <a:avLst>
                <a:gd fmla="val 16670" name="adj1"/>
                <a:gd fmla="val 0" name="adj2"/>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txBox="1"/>
            <p:nvPr/>
          </p:nvSpPr>
          <p:spPr>
            <a:xfrm>
              <a:off x="14488" y="2731240"/>
              <a:ext cx="2978284" cy="282256"/>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Calibri"/>
                  <a:ea typeface="Calibri"/>
                  <a:cs typeface="Calibri"/>
                  <a:sym typeface="Calibri"/>
                </a:rPr>
                <a:t>Travel &amp; tourism</a:t>
              </a:r>
              <a:endParaRPr/>
            </a:p>
          </p:txBody>
        </p:sp>
        <p:sp>
          <p:nvSpPr>
            <p:cNvPr id="206" name="Google Shape;206;p16"/>
            <p:cNvSpPr/>
            <p:nvPr/>
          </p:nvSpPr>
          <p:spPr>
            <a:xfrm>
              <a:off x="0" y="3013496"/>
              <a:ext cx="11566388" cy="5935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txBox="1"/>
            <p:nvPr/>
          </p:nvSpPr>
          <p:spPr>
            <a:xfrm>
              <a:off x="0" y="3013496"/>
              <a:ext cx="11566388" cy="593578"/>
            </a:xfrm>
            <a:prstGeom prst="rect">
              <a:avLst/>
            </a:prstGeom>
            <a:noFill/>
            <a:ln>
              <a:noFill/>
            </a:ln>
          </p:spPr>
          <p:txBody>
            <a:bodyPr anchorCtr="0" anchor="t" bIns="28575" lIns="28575" spcFirstLastPara="1" rIns="28575" wrap="square" tIns="28575">
              <a:noAutofit/>
            </a:bodyPr>
            <a:lstStyle/>
            <a:p>
              <a:pPr indent="-114300" lvl="1" marL="114300" marR="0" rtl="0" algn="l">
                <a:lnSpc>
                  <a:spcPct val="90000"/>
                </a:lnSpc>
                <a:spcBef>
                  <a:spcPts val="0"/>
                </a:spcBef>
                <a:spcAft>
                  <a:spcPts val="0"/>
                </a:spcAft>
                <a:buClr>
                  <a:srgbClr val="595959"/>
                </a:buClr>
                <a:buSzPts val="1200"/>
                <a:buFont typeface="Arial"/>
                <a:buChar char="•"/>
              </a:pPr>
              <a:r>
                <a:rPr b="0" i="0" lang="en-GB" sz="1200" u="none" cap="none" strike="noStrike">
                  <a:solidFill>
                    <a:srgbClr val="595959"/>
                  </a:solidFill>
                  <a:latin typeface="Calibri"/>
                  <a:ea typeface="Calibri"/>
                  <a:cs typeface="Calibri"/>
                  <a:sym typeface="Calibri"/>
                </a:rPr>
                <a:t>Enter your answer here</a:t>
              </a:r>
              <a:endParaRPr/>
            </a:p>
          </p:txBody>
        </p:sp>
        <p:sp>
          <p:nvSpPr>
            <p:cNvPr id="208" name="Google Shape;208;p16"/>
            <p:cNvSpPr/>
            <p:nvPr/>
          </p:nvSpPr>
          <p:spPr>
            <a:xfrm>
              <a:off x="3007260" y="3621912"/>
              <a:ext cx="8559127" cy="2967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txBox="1"/>
            <p:nvPr/>
          </p:nvSpPr>
          <p:spPr>
            <a:xfrm>
              <a:off x="3007260" y="3621912"/>
              <a:ext cx="8559127" cy="296744"/>
            </a:xfrm>
            <a:prstGeom prst="rect">
              <a:avLst/>
            </a:prstGeom>
            <a:noFill/>
            <a:ln>
              <a:noFill/>
            </a:ln>
          </p:spPr>
          <p:txBody>
            <a:bodyPr anchorCtr="0" anchor="b" bIns="28575" lIns="28575" spcFirstLastPara="1" rIns="28575" wrap="square" tIns="28575">
              <a:noAutofit/>
            </a:bodyPr>
            <a:lstStyle/>
            <a:p>
              <a:pPr indent="0" lvl="0" marL="0" marR="0" rtl="0" algn="l">
                <a:lnSpc>
                  <a:spcPct val="90000"/>
                </a:lnSpc>
                <a:spcBef>
                  <a:spcPts val="0"/>
                </a:spcBef>
                <a:spcAft>
                  <a:spcPts val="0"/>
                </a:spcAft>
                <a:buClr>
                  <a:srgbClr val="595959"/>
                </a:buClr>
                <a:buSzPts val="1500"/>
                <a:buFont typeface="Arial"/>
                <a:buNone/>
              </a:pPr>
              <a:r>
                <a:rPr lang="en-GB" sz="1500">
                  <a:solidFill>
                    <a:srgbClr val="595959"/>
                  </a:solidFill>
                  <a:latin typeface="Calibri"/>
                  <a:ea typeface="Calibri"/>
                  <a:cs typeface="Calibri"/>
                  <a:sym typeface="Calibri"/>
                </a:rPr>
                <a:t>Discuss the </a:t>
              </a:r>
              <a:r>
                <a:rPr b="1" lang="en-GB" sz="1500">
                  <a:solidFill>
                    <a:srgbClr val="595959"/>
                  </a:solidFill>
                  <a:latin typeface="Calibri"/>
                  <a:ea typeface="Calibri"/>
                  <a:cs typeface="Calibri"/>
                  <a:sym typeface="Calibri"/>
                </a:rPr>
                <a:t>benefits</a:t>
              </a:r>
              <a:r>
                <a:rPr lang="en-GB" sz="1500">
                  <a:solidFill>
                    <a:srgbClr val="595959"/>
                  </a:solidFill>
                  <a:latin typeface="Calibri"/>
                  <a:ea typeface="Calibri"/>
                  <a:cs typeface="Calibri"/>
                  <a:sym typeface="Calibri"/>
                </a:rPr>
                <a:t>, </a:t>
              </a:r>
              <a:r>
                <a:rPr b="1" lang="en-GB" sz="1500">
                  <a:solidFill>
                    <a:srgbClr val="595959"/>
                  </a:solidFill>
                  <a:latin typeface="Calibri"/>
                  <a:ea typeface="Calibri"/>
                  <a:cs typeface="Calibri"/>
                  <a:sym typeface="Calibri"/>
                </a:rPr>
                <a:t>limitations</a:t>
              </a:r>
              <a:r>
                <a:rPr lang="en-GB" sz="1500">
                  <a:solidFill>
                    <a:srgbClr val="595959"/>
                  </a:solidFill>
                  <a:latin typeface="Calibri"/>
                  <a:ea typeface="Calibri"/>
                  <a:cs typeface="Calibri"/>
                  <a:sym typeface="Calibri"/>
                </a:rPr>
                <a:t> and </a:t>
              </a:r>
              <a:r>
                <a:rPr b="1" lang="en-GB" sz="1500">
                  <a:solidFill>
                    <a:srgbClr val="595959"/>
                  </a:solidFill>
                  <a:latin typeface="Calibri"/>
                  <a:ea typeface="Calibri"/>
                  <a:cs typeface="Calibri"/>
                  <a:sym typeface="Calibri"/>
                </a:rPr>
                <a:t>risks</a:t>
              </a:r>
              <a:r>
                <a:rPr lang="en-GB" sz="1500">
                  <a:solidFill>
                    <a:srgbClr val="595959"/>
                  </a:solidFill>
                  <a:latin typeface="Calibri"/>
                  <a:ea typeface="Calibri"/>
                  <a:cs typeface="Calibri"/>
                  <a:sym typeface="Calibri"/>
                </a:rPr>
                <a:t> of augmented reality in this context: </a:t>
              </a:r>
              <a:endParaRPr/>
            </a:p>
          </p:txBody>
        </p:sp>
        <p:sp>
          <p:nvSpPr>
            <p:cNvPr id="210" name="Google Shape;210;p16"/>
            <p:cNvSpPr/>
            <p:nvPr/>
          </p:nvSpPr>
          <p:spPr>
            <a:xfrm>
              <a:off x="0" y="3621912"/>
              <a:ext cx="3007260" cy="296744"/>
            </a:xfrm>
            <a:prstGeom prst="round2SameRect">
              <a:avLst>
                <a:gd fmla="val 16670" name="adj1"/>
                <a:gd fmla="val 0" name="adj2"/>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txBox="1"/>
            <p:nvPr/>
          </p:nvSpPr>
          <p:spPr>
            <a:xfrm>
              <a:off x="14488" y="3636400"/>
              <a:ext cx="2978284" cy="282256"/>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Calibri"/>
                  <a:ea typeface="Calibri"/>
                  <a:cs typeface="Calibri"/>
                  <a:sym typeface="Calibri"/>
                </a:rPr>
                <a:t>Social media</a:t>
              </a:r>
              <a:endParaRPr/>
            </a:p>
          </p:txBody>
        </p:sp>
        <p:sp>
          <p:nvSpPr>
            <p:cNvPr id="212" name="Google Shape;212;p16"/>
            <p:cNvSpPr/>
            <p:nvPr/>
          </p:nvSpPr>
          <p:spPr>
            <a:xfrm>
              <a:off x="0" y="3918656"/>
              <a:ext cx="11566388" cy="5935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txBox="1"/>
            <p:nvPr/>
          </p:nvSpPr>
          <p:spPr>
            <a:xfrm>
              <a:off x="0" y="3918656"/>
              <a:ext cx="11566388" cy="593578"/>
            </a:xfrm>
            <a:prstGeom prst="rect">
              <a:avLst/>
            </a:prstGeom>
            <a:noFill/>
            <a:ln>
              <a:noFill/>
            </a:ln>
          </p:spPr>
          <p:txBody>
            <a:bodyPr anchorCtr="0" anchor="t" bIns="28575" lIns="28575" spcFirstLastPara="1" rIns="28575" wrap="square" tIns="28575">
              <a:noAutofit/>
            </a:bodyPr>
            <a:lstStyle/>
            <a:p>
              <a:pPr indent="-114300" lvl="1" marL="114300" marR="0" rtl="0" algn="l">
                <a:lnSpc>
                  <a:spcPct val="90000"/>
                </a:lnSpc>
                <a:spcBef>
                  <a:spcPts val="0"/>
                </a:spcBef>
                <a:spcAft>
                  <a:spcPts val="0"/>
                </a:spcAft>
                <a:buClr>
                  <a:srgbClr val="595959"/>
                </a:buClr>
                <a:buSzPts val="1200"/>
                <a:buFont typeface="Arial"/>
                <a:buChar char="•"/>
              </a:pPr>
              <a:r>
                <a:rPr b="0" i="0" lang="en-GB" sz="1200" u="none" cap="none" strike="noStrike">
                  <a:solidFill>
                    <a:srgbClr val="595959"/>
                  </a:solidFill>
                  <a:latin typeface="Calibri"/>
                  <a:ea typeface="Calibri"/>
                  <a:cs typeface="Calibri"/>
                  <a:sym typeface="Calibri"/>
                </a:rPr>
                <a:t>Enter your answer here</a:t>
              </a:r>
              <a:endParaRPr/>
            </a:p>
          </p:txBody>
        </p:sp>
        <p:sp>
          <p:nvSpPr>
            <p:cNvPr id="214" name="Google Shape;214;p16"/>
            <p:cNvSpPr/>
            <p:nvPr/>
          </p:nvSpPr>
          <p:spPr>
            <a:xfrm>
              <a:off x="3007260" y="4527072"/>
              <a:ext cx="8559127" cy="2967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txBox="1"/>
            <p:nvPr/>
          </p:nvSpPr>
          <p:spPr>
            <a:xfrm>
              <a:off x="3007260" y="4527072"/>
              <a:ext cx="8559127" cy="296744"/>
            </a:xfrm>
            <a:prstGeom prst="rect">
              <a:avLst/>
            </a:prstGeom>
            <a:noFill/>
            <a:ln>
              <a:noFill/>
            </a:ln>
          </p:spPr>
          <p:txBody>
            <a:bodyPr anchorCtr="0" anchor="b" bIns="28575" lIns="28575" spcFirstLastPara="1" rIns="28575" wrap="square" tIns="28575">
              <a:noAutofit/>
            </a:bodyPr>
            <a:lstStyle/>
            <a:p>
              <a:pPr indent="0" lvl="0" marL="0" marR="0" rtl="0" algn="l">
                <a:lnSpc>
                  <a:spcPct val="90000"/>
                </a:lnSpc>
                <a:spcBef>
                  <a:spcPts val="0"/>
                </a:spcBef>
                <a:spcAft>
                  <a:spcPts val="0"/>
                </a:spcAft>
                <a:buClr>
                  <a:srgbClr val="595959"/>
                </a:buClr>
                <a:buSzPts val="1500"/>
                <a:buFont typeface="Arial"/>
                <a:buNone/>
              </a:pPr>
              <a:r>
                <a:rPr lang="en-GB" sz="1500">
                  <a:solidFill>
                    <a:srgbClr val="595959"/>
                  </a:solidFill>
                  <a:latin typeface="Calibri"/>
                  <a:ea typeface="Calibri"/>
                  <a:cs typeface="Calibri"/>
                  <a:sym typeface="Calibri"/>
                </a:rPr>
                <a:t>Discuss the </a:t>
              </a:r>
              <a:r>
                <a:rPr b="1" lang="en-GB" sz="1500">
                  <a:solidFill>
                    <a:srgbClr val="595959"/>
                  </a:solidFill>
                  <a:latin typeface="Calibri"/>
                  <a:ea typeface="Calibri"/>
                  <a:cs typeface="Calibri"/>
                  <a:sym typeface="Calibri"/>
                </a:rPr>
                <a:t>benefits</a:t>
              </a:r>
              <a:r>
                <a:rPr lang="en-GB" sz="1500">
                  <a:solidFill>
                    <a:srgbClr val="595959"/>
                  </a:solidFill>
                  <a:latin typeface="Calibri"/>
                  <a:ea typeface="Calibri"/>
                  <a:cs typeface="Calibri"/>
                  <a:sym typeface="Calibri"/>
                </a:rPr>
                <a:t>, </a:t>
              </a:r>
              <a:r>
                <a:rPr b="1" lang="en-GB" sz="1500">
                  <a:solidFill>
                    <a:srgbClr val="595959"/>
                  </a:solidFill>
                  <a:latin typeface="Calibri"/>
                  <a:ea typeface="Calibri"/>
                  <a:cs typeface="Calibri"/>
                  <a:sym typeface="Calibri"/>
                </a:rPr>
                <a:t>limitations</a:t>
              </a:r>
              <a:r>
                <a:rPr lang="en-GB" sz="1500">
                  <a:solidFill>
                    <a:srgbClr val="595959"/>
                  </a:solidFill>
                  <a:latin typeface="Calibri"/>
                  <a:ea typeface="Calibri"/>
                  <a:cs typeface="Calibri"/>
                  <a:sym typeface="Calibri"/>
                </a:rPr>
                <a:t> and </a:t>
              </a:r>
              <a:r>
                <a:rPr b="1" lang="en-GB" sz="1500">
                  <a:solidFill>
                    <a:srgbClr val="595959"/>
                  </a:solidFill>
                  <a:latin typeface="Calibri"/>
                  <a:ea typeface="Calibri"/>
                  <a:cs typeface="Calibri"/>
                  <a:sym typeface="Calibri"/>
                </a:rPr>
                <a:t>risks</a:t>
              </a:r>
              <a:r>
                <a:rPr lang="en-GB" sz="1500">
                  <a:solidFill>
                    <a:srgbClr val="595959"/>
                  </a:solidFill>
                  <a:latin typeface="Calibri"/>
                  <a:ea typeface="Calibri"/>
                  <a:cs typeface="Calibri"/>
                  <a:sym typeface="Calibri"/>
                </a:rPr>
                <a:t> of augmented reality in this context: </a:t>
              </a:r>
              <a:endParaRPr/>
            </a:p>
          </p:txBody>
        </p:sp>
        <p:sp>
          <p:nvSpPr>
            <p:cNvPr id="216" name="Google Shape;216;p16"/>
            <p:cNvSpPr/>
            <p:nvPr/>
          </p:nvSpPr>
          <p:spPr>
            <a:xfrm>
              <a:off x="0" y="4527072"/>
              <a:ext cx="3007260" cy="296744"/>
            </a:xfrm>
            <a:prstGeom prst="round2SameRect">
              <a:avLst>
                <a:gd fmla="val 16670" name="adj1"/>
                <a:gd fmla="val 0" name="adj2"/>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txBox="1"/>
            <p:nvPr/>
          </p:nvSpPr>
          <p:spPr>
            <a:xfrm>
              <a:off x="14488" y="4541560"/>
              <a:ext cx="2978284" cy="282256"/>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Calibri"/>
                  <a:ea typeface="Calibri"/>
                  <a:cs typeface="Calibri"/>
                  <a:sym typeface="Calibri"/>
                </a:rPr>
                <a:t>Transport &amp; navigation</a:t>
              </a:r>
              <a:endParaRPr/>
            </a:p>
          </p:txBody>
        </p:sp>
        <p:sp>
          <p:nvSpPr>
            <p:cNvPr id="218" name="Google Shape;218;p16"/>
            <p:cNvSpPr/>
            <p:nvPr/>
          </p:nvSpPr>
          <p:spPr>
            <a:xfrm>
              <a:off x="0" y="4823817"/>
              <a:ext cx="11566388" cy="5935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txBox="1"/>
            <p:nvPr/>
          </p:nvSpPr>
          <p:spPr>
            <a:xfrm>
              <a:off x="0" y="4823817"/>
              <a:ext cx="11566388" cy="593578"/>
            </a:xfrm>
            <a:prstGeom prst="rect">
              <a:avLst/>
            </a:prstGeom>
            <a:noFill/>
            <a:ln>
              <a:noFill/>
            </a:ln>
          </p:spPr>
          <p:txBody>
            <a:bodyPr anchorCtr="0" anchor="t" bIns="28575" lIns="28575" spcFirstLastPara="1" rIns="28575" wrap="square" tIns="28575">
              <a:noAutofit/>
            </a:bodyPr>
            <a:lstStyle/>
            <a:p>
              <a:pPr indent="-114300" lvl="1" marL="114300" marR="0" rtl="0" algn="l">
                <a:lnSpc>
                  <a:spcPct val="90000"/>
                </a:lnSpc>
                <a:spcBef>
                  <a:spcPts val="0"/>
                </a:spcBef>
                <a:spcAft>
                  <a:spcPts val="0"/>
                </a:spcAft>
                <a:buClr>
                  <a:srgbClr val="595959"/>
                </a:buClr>
                <a:buSzPts val="1200"/>
                <a:buFont typeface="Arial"/>
                <a:buChar char="•"/>
              </a:pPr>
              <a:r>
                <a:rPr b="0" i="0" lang="en-GB" sz="1200" u="none" cap="none" strike="noStrike">
                  <a:solidFill>
                    <a:srgbClr val="595959"/>
                  </a:solidFill>
                  <a:latin typeface="Calibri"/>
                  <a:ea typeface="Calibri"/>
                  <a:cs typeface="Calibri"/>
                  <a:sym typeface="Calibri"/>
                </a:rPr>
                <a:t>Enter your answer here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2 hours</a:t>
            </a:r>
            <a:endParaRPr/>
          </a:p>
        </p:txBody>
      </p:sp>
      <p:sp>
        <p:nvSpPr>
          <p:cNvPr id="226" name="Google Shape;226;p17"/>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9</a:t>
            </a:r>
            <a:endParaRPr/>
          </a:p>
        </p:txBody>
      </p:sp>
      <p:sp>
        <p:nvSpPr>
          <p:cNvPr id="227" name="Google Shape;227;p17"/>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Looking under the hood of the processor</a:t>
            </a:r>
            <a:endParaRPr/>
          </a:p>
        </p:txBody>
      </p:sp>
      <p:sp>
        <p:nvSpPr>
          <p:cNvPr id="228" name="Google Shape;228;p17"/>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Systems architecture task</a:t>
            </a:r>
            <a:endParaRPr/>
          </a:p>
        </p:txBody>
      </p:sp>
      <p:sp>
        <p:nvSpPr>
          <p:cNvPr id="229" name="Google Shape;229;p17"/>
          <p:cNvSpPr txBox="1"/>
          <p:nvPr/>
        </p:nvSpPr>
        <p:spPr>
          <a:xfrm>
            <a:off x="371568" y="1417038"/>
            <a:ext cx="7504374" cy="471513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GB" sz="1100">
                <a:solidFill>
                  <a:srgbClr val="595959"/>
                </a:solidFill>
                <a:latin typeface="Calibri"/>
                <a:ea typeface="Calibri"/>
                <a:cs typeface="Calibri"/>
                <a:sym typeface="Calibri"/>
              </a:rPr>
              <a:t>The CPU “Central Processing Unit” is the central core of any computer system.  You will study what it contains and how it works it in depth at A Level.</a:t>
            </a:r>
            <a:endParaRPr/>
          </a:p>
          <a:p>
            <a:pPr indent="0" lvl="0" marL="0" marR="0" rtl="0" algn="l">
              <a:lnSpc>
                <a:spcPct val="120000"/>
              </a:lnSpc>
              <a:spcBef>
                <a:spcPts val="0"/>
              </a:spcBef>
              <a:spcAft>
                <a:spcPts val="0"/>
              </a:spcAft>
              <a:buNone/>
            </a:pPr>
            <a:r>
              <a:t/>
            </a:r>
            <a:endParaRPr sz="1100">
              <a:solidFill>
                <a:srgbClr val="595959"/>
              </a:solidFill>
              <a:latin typeface="Calibri"/>
              <a:ea typeface="Calibri"/>
              <a:cs typeface="Calibri"/>
              <a:sym typeface="Calibri"/>
            </a:endParaRPr>
          </a:p>
          <a:p>
            <a:pPr indent="-228600" lvl="0" marL="228600" marR="0" rtl="0" algn="l">
              <a:lnSpc>
                <a:spcPct val="120000"/>
              </a:lnSpc>
              <a:spcBef>
                <a:spcPts val="0"/>
              </a:spcBef>
              <a:spcAft>
                <a:spcPts val="0"/>
              </a:spcAft>
              <a:buClr>
                <a:srgbClr val="595959"/>
              </a:buClr>
              <a:buSzPts val="1100"/>
              <a:buFont typeface="Calibri"/>
              <a:buAutoNum type="arabicPeriod"/>
            </a:pPr>
            <a:r>
              <a:rPr lang="en-GB" sz="1100">
                <a:solidFill>
                  <a:srgbClr val="595959"/>
                </a:solidFill>
                <a:latin typeface="Calibri"/>
                <a:ea typeface="Calibri"/>
                <a:cs typeface="Calibri"/>
                <a:sym typeface="Calibri"/>
              </a:rPr>
              <a:t>Start by watching the following 3 videos from Craig ‘n’ Dave </a:t>
            </a:r>
            <a:endParaRPr/>
          </a:p>
          <a:p>
            <a:pPr indent="-228600" lvl="1" marL="685800" marR="0" rtl="0" algn="l">
              <a:lnSpc>
                <a:spcPct val="120000"/>
              </a:lnSpc>
              <a:spcBef>
                <a:spcPts val="0"/>
              </a:spcBef>
              <a:spcAft>
                <a:spcPts val="0"/>
              </a:spcAft>
              <a:buClr>
                <a:schemeClr val="dk2"/>
              </a:buClr>
              <a:buSzPts val="1100"/>
              <a:buFont typeface="Calibri"/>
              <a:buAutoNum type="arabicPeriod"/>
            </a:pPr>
            <a:r>
              <a:rPr b="1" i="0" lang="en-GB" sz="1100" u="none" cap="none" strike="noStrike">
                <a:solidFill>
                  <a:schemeClr val="dk2"/>
                </a:solidFill>
                <a:latin typeface="Calibri"/>
                <a:ea typeface="Calibri"/>
                <a:cs typeface="Calibri"/>
                <a:sym typeface="Calibri"/>
              </a:rPr>
              <a:t>OCR: </a:t>
            </a:r>
            <a:r>
              <a:rPr b="0" i="0" lang="en-GB" sz="1100" u="sng" cap="none" strike="noStrike">
                <a:solidFill>
                  <a:schemeClr val="hlink"/>
                </a:solidFill>
                <a:latin typeface="Calibri"/>
                <a:ea typeface="Calibri"/>
                <a:cs typeface="Calibri"/>
                <a:sym typeface="Calibri"/>
                <a:hlinkClick r:id="rId3"/>
              </a:rPr>
              <a:t>https://student.craigndave.org/videos/ocr-alevel-slr01-alu-cu-registers-and-buses</a:t>
            </a:r>
            <a:endParaRPr b="0" i="0" sz="1100" u="none" cap="none" strike="noStrike">
              <a:solidFill>
                <a:schemeClr val="dk2"/>
              </a:solidFill>
              <a:latin typeface="Calibri"/>
              <a:ea typeface="Calibri"/>
              <a:cs typeface="Calibri"/>
              <a:sym typeface="Calibri"/>
            </a:endParaRPr>
          </a:p>
          <a:p>
            <a:pPr indent="-228600" lvl="1" marL="685800" marR="0" rtl="0" algn="l">
              <a:lnSpc>
                <a:spcPct val="120000"/>
              </a:lnSpc>
              <a:spcBef>
                <a:spcPts val="0"/>
              </a:spcBef>
              <a:spcAft>
                <a:spcPts val="0"/>
              </a:spcAft>
              <a:buClr>
                <a:schemeClr val="dk2"/>
              </a:buClr>
              <a:buSzPts val="1100"/>
              <a:buFont typeface="Calibri"/>
              <a:buAutoNum type="arabicPeriod"/>
            </a:pPr>
            <a:r>
              <a:rPr b="1" i="0" lang="en-GB" sz="1100" u="none" cap="none" strike="noStrike">
                <a:solidFill>
                  <a:schemeClr val="dk2"/>
                </a:solidFill>
                <a:latin typeface="Calibri"/>
                <a:ea typeface="Calibri"/>
                <a:cs typeface="Calibri"/>
                <a:sym typeface="Calibri"/>
              </a:rPr>
              <a:t>OCR: </a:t>
            </a:r>
            <a:r>
              <a:rPr b="0" i="0" lang="en-GB" sz="1100" u="sng" cap="none" strike="noStrike">
                <a:solidFill>
                  <a:schemeClr val="hlink"/>
                </a:solidFill>
                <a:latin typeface="Calibri"/>
                <a:ea typeface="Calibri"/>
                <a:cs typeface="Calibri"/>
                <a:sym typeface="Calibri"/>
                <a:hlinkClick r:id="rId4"/>
              </a:rPr>
              <a:t>https://student.craigndave.org/videos/ocr-alevel-slr01-fetch-decode-execute-cycle</a:t>
            </a:r>
            <a:endParaRPr b="0" i="0" sz="1100" u="none" cap="none" strike="noStrike">
              <a:solidFill>
                <a:schemeClr val="dk2"/>
              </a:solidFill>
              <a:latin typeface="Calibri"/>
              <a:ea typeface="Calibri"/>
              <a:cs typeface="Calibri"/>
              <a:sym typeface="Calibri"/>
            </a:endParaRPr>
          </a:p>
          <a:p>
            <a:pPr indent="-228600" lvl="1" marL="685800" marR="0" rtl="0" algn="l">
              <a:lnSpc>
                <a:spcPct val="120000"/>
              </a:lnSpc>
              <a:spcBef>
                <a:spcPts val="0"/>
              </a:spcBef>
              <a:spcAft>
                <a:spcPts val="0"/>
              </a:spcAft>
              <a:buClr>
                <a:schemeClr val="dk2"/>
              </a:buClr>
              <a:buSzPts val="1100"/>
              <a:buFont typeface="Calibri"/>
              <a:buAutoNum type="arabicPeriod"/>
            </a:pPr>
            <a:r>
              <a:rPr b="1" i="0" lang="en-GB" sz="1100" u="none" cap="none" strike="noStrike">
                <a:solidFill>
                  <a:schemeClr val="dk2"/>
                </a:solidFill>
                <a:latin typeface="Calibri"/>
                <a:ea typeface="Calibri"/>
                <a:cs typeface="Calibri"/>
                <a:sym typeface="Calibri"/>
              </a:rPr>
              <a:t>OCR: </a:t>
            </a:r>
            <a:r>
              <a:rPr b="0" i="0" lang="en-GB" sz="1100" u="sng" cap="none" strike="noStrike">
                <a:solidFill>
                  <a:schemeClr val="hlink"/>
                </a:solidFill>
                <a:latin typeface="Calibri"/>
                <a:ea typeface="Calibri"/>
                <a:cs typeface="Calibri"/>
                <a:sym typeface="Calibri"/>
                <a:hlinkClick r:id="rId5"/>
              </a:rPr>
              <a:t>https://student.craigndave.org/videos/ocr-alevel-slr01-performance-of-the-cpu</a:t>
            </a:r>
            <a:endParaRPr b="0" i="0" sz="1100" u="none" cap="none" strike="noStrike">
              <a:solidFill>
                <a:schemeClr val="dk2"/>
              </a:solidFill>
              <a:latin typeface="Calibri"/>
              <a:ea typeface="Calibri"/>
              <a:cs typeface="Calibri"/>
              <a:sym typeface="Calibri"/>
            </a:endParaRPr>
          </a:p>
          <a:p>
            <a:pPr indent="0" lvl="1" marL="457200" marR="0" rtl="0" algn="l">
              <a:lnSpc>
                <a:spcPct val="120000"/>
              </a:lnSpc>
              <a:spcBef>
                <a:spcPts val="0"/>
              </a:spcBef>
              <a:spcAft>
                <a:spcPts val="0"/>
              </a:spcAft>
              <a:buNone/>
            </a:pPr>
            <a:r>
              <a:t/>
            </a:r>
            <a:endParaRPr b="0" i="0" sz="100" u="none" cap="none" strike="noStrike">
              <a:solidFill>
                <a:srgbClr val="595959"/>
              </a:solidFill>
              <a:latin typeface="Calibri"/>
              <a:ea typeface="Calibri"/>
              <a:cs typeface="Calibri"/>
              <a:sym typeface="Calibri"/>
            </a:endParaRPr>
          </a:p>
          <a:p>
            <a:pPr indent="-158750" lvl="1" marL="685800" marR="0" rtl="0" algn="l">
              <a:lnSpc>
                <a:spcPct val="120000"/>
              </a:lnSpc>
              <a:spcBef>
                <a:spcPts val="0"/>
              </a:spcBef>
              <a:spcAft>
                <a:spcPts val="0"/>
              </a:spcAft>
              <a:buClr>
                <a:schemeClr val="dk1"/>
              </a:buClr>
              <a:buSzPts val="1100"/>
              <a:buFont typeface="Calibri"/>
              <a:buNone/>
            </a:pPr>
            <a:r>
              <a:t/>
            </a:r>
            <a:endParaRPr b="0" i="0" sz="1100" u="none" cap="none" strike="noStrike">
              <a:solidFill>
                <a:srgbClr val="595959"/>
              </a:solidFill>
              <a:latin typeface="Calibri"/>
              <a:ea typeface="Calibri"/>
              <a:cs typeface="Calibri"/>
              <a:sym typeface="Calibri"/>
            </a:endParaRPr>
          </a:p>
          <a:p>
            <a:pPr indent="-228600" lvl="0" marL="228600" marR="0" rtl="0" algn="l">
              <a:lnSpc>
                <a:spcPct val="120000"/>
              </a:lnSpc>
              <a:spcBef>
                <a:spcPts val="0"/>
              </a:spcBef>
              <a:spcAft>
                <a:spcPts val="0"/>
              </a:spcAft>
              <a:buClr>
                <a:srgbClr val="595959"/>
              </a:buClr>
              <a:buSzPts val="1100"/>
              <a:buFont typeface="Calibri"/>
              <a:buAutoNum type="arabicPeriod"/>
            </a:pPr>
            <a:r>
              <a:rPr lang="en-GB" sz="1100">
                <a:solidFill>
                  <a:srgbClr val="595959"/>
                </a:solidFill>
                <a:latin typeface="Calibri"/>
                <a:ea typeface="Calibri"/>
                <a:cs typeface="Calibri"/>
                <a:sym typeface="Calibri"/>
              </a:rPr>
              <a:t>Produce a fully annotated diagram on a single sheet of A4 / A3 paper which shows how the CPU works. </a:t>
            </a:r>
            <a:endParaRPr/>
          </a:p>
          <a:p>
            <a:pPr indent="-158750" lvl="0" marL="228600" marR="0" rtl="0" algn="l">
              <a:lnSpc>
                <a:spcPct val="120000"/>
              </a:lnSpc>
              <a:spcBef>
                <a:spcPts val="0"/>
              </a:spcBef>
              <a:spcAft>
                <a:spcPts val="0"/>
              </a:spcAft>
              <a:buClr>
                <a:schemeClr val="dk1"/>
              </a:buClr>
              <a:buSzPts val="1100"/>
              <a:buFont typeface="Calibri"/>
              <a:buNone/>
            </a:pPr>
            <a:r>
              <a:t/>
            </a:r>
            <a:endParaRPr sz="1100">
              <a:solidFill>
                <a:srgbClr val="595959"/>
              </a:solidFill>
              <a:latin typeface="Calibri"/>
              <a:ea typeface="Calibri"/>
              <a:cs typeface="Calibri"/>
              <a:sym typeface="Calibri"/>
            </a:endParaRPr>
          </a:p>
          <a:p>
            <a:pPr indent="-228600" lvl="0" marL="228600" marR="0" rtl="0" algn="l">
              <a:lnSpc>
                <a:spcPct val="120000"/>
              </a:lnSpc>
              <a:spcBef>
                <a:spcPts val="0"/>
              </a:spcBef>
              <a:spcAft>
                <a:spcPts val="0"/>
              </a:spcAft>
              <a:buClr>
                <a:srgbClr val="595959"/>
              </a:buClr>
              <a:buSzPts val="1100"/>
              <a:buFont typeface="Calibri"/>
              <a:buAutoNum type="arabicPeriod"/>
            </a:pPr>
            <a:r>
              <a:rPr lang="en-GB" sz="1100">
                <a:solidFill>
                  <a:srgbClr val="595959"/>
                </a:solidFill>
                <a:latin typeface="Calibri"/>
                <a:ea typeface="Calibri"/>
                <a:cs typeface="Calibri"/>
                <a:sym typeface="Calibri"/>
              </a:rPr>
              <a:t>Make sure the diagram includes and covers:</a:t>
            </a:r>
            <a:endParaRPr/>
          </a:p>
          <a:p>
            <a:pPr indent="-171450" lvl="1" marL="6286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Major CPU components and what they are for:</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Arithmetic Logic Unit (ALU)</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Control Unit (CU)</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Cache</a:t>
            </a:r>
            <a:endParaRPr/>
          </a:p>
          <a:p>
            <a:pPr indent="-171450" lvl="1" marL="6286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The main registers </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Program Counter (PC)</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Memory Address Register (MAR)</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Current Instruction Register (CIR)</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Memory Data/Buffer Register (MDR / MBR)</a:t>
            </a:r>
            <a:endParaRPr/>
          </a:p>
          <a:p>
            <a:pPr indent="-171450" lvl="1" marL="6286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Fetch-decode-execute cycle</a:t>
            </a:r>
            <a:endParaRPr/>
          </a:p>
          <a:p>
            <a:pPr indent="-171450" lvl="1" marL="6286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Include annotations which explain how the performance of a CPU can be improved by:</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Increasing the clock speed</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Increasing the cache size</a:t>
            </a:r>
            <a:endParaRPr/>
          </a:p>
          <a:p>
            <a:pPr indent="-171450" lvl="2" marL="108585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Increasing the number of cores</a:t>
            </a:r>
            <a:endParaRPr/>
          </a:p>
        </p:txBody>
      </p:sp>
      <p:pic>
        <p:nvPicPr>
          <p:cNvPr descr="A circuit board&#10;&#10;Description automatically generated" id="230" name="Google Shape;230;p17"/>
          <p:cNvPicPr preferRelativeResize="0"/>
          <p:nvPr/>
        </p:nvPicPr>
        <p:blipFill rotWithShape="1">
          <a:blip r:embed="rId6">
            <a:alphaModFix/>
          </a:blip>
          <a:srcRect b="0" l="0" r="0" t="0"/>
          <a:stretch/>
        </p:blipFill>
        <p:spPr>
          <a:xfrm>
            <a:off x="7624931" y="1417038"/>
            <a:ext cx="4195501" cy="3480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8"/>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1 hour</a:t>
            </a:r>
            <a:endParaRPr/>
          </a:p>
        </p:txBody>
      </p:sp>
      <p:sp>
        <p:nvSpPr>
          <p:cNvPr id="237" name="Google Shape;237;p18"/>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10</a:t>
            </a:r>
            <a:endParaRPr/>
          </a:p>
        </p:txBody>
      </p:sp>
      <p:sp>
        <p:nvSpPr>
          <p:cNvPr id="238" name="Google Shape;238;p18"/>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Different types of memory</a:t>
            </a:r>
            <a:endParaRPr/>
          </a:p>
        </p:txBody>
      </p:sp>
      <p:sp>
        <p:nvSpPr>
          <p:cNvPr id="239" name="Google Shape;239;p18"/>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Memory task</a:t>
            </a:r>
            <a:endParaRPr/>
          </a:p>
        </p:txBody>
      </p:sp>
      <p:sp>
        <p:nvSpPr>
          <p:cNvPr id="240" name="Google Shape;240;p18"/>
          <p:cNvSpPr txBox="1"/>
          <p:nvPr/>
        </p:nvSpPr>
        <p:spPr>
          <a:xfrm>
            <a:off x="371568" y="1417038"/>
            <a:ext cx="4729350"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Computer memory comes in many different forms, some of the main ones are:</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Random Access Memory (RAM)</a:t>
            </a:r>
            <a:endParaRPr/>
          </a:p>
          <a:p>
            <a:pPr indent="-101600" lvl="0" marL="171450" marR="0" rtl="0" algn="l">
              <a:spcBef>
                <a:spcPts val="0"/>
              </a:spcBef>
              <a:spcAft>
                <a:spcPts val="0"/>
              </a:spcAft>
              <a:buClr>
                <a:schemeClr val="dk1"/>
              </a:buClr>
              <a:buSzPts val="1100"/>
              <a:buFont typeface="Arial"/>
              <a:buNone/>
            </a:pPr>
            <a:r>
              <a:t/>
            </a:r>
            <a:endParaRPr sz="1100">
              <a:solidFill>
                <a:srgbClr val="595959"/>
              </a:solidFill>
              <a:latin typeface="Calibri"/>
              <a:ea typeface="Calibri"/>
              <a:cs typeface="Calibri"/>
              <a:sym typeface="Calibri"/>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Read Only Memory (ROM)</a:t>
            </a:r>
            <a:endParaRPr/>
          </a:p>
          <a:p>
            <a:pPr indent="-101600" lvl="0" marL="171450" marR="0" rtl="0" algn="l">
              <a:spcBef>
                <a:spcPts val="0"/>
              </a:spcBef>
              <a:spcAft>
                <a:spcPts val="0"/>
              </a:spcAft>
              <a:buClr>
                <a:schemeClr val="dk1"/>
              </a:buClr>
              <a:buSzPts val="1100"/>
              <a:buFont typeface="Arial"/>
              <a:buNone/>
            </a:pPr>
            <a:r>
              <a:t/>
            </a:r>
            <a:endParaRPr sz="1100">
              <a:solidFill>
                <a:srgbClr val="595959"/>
              </a:solidFill>
              <a:latin typeface="Calibri"/>
              <a:ea typeface="Calibri"/>
              <a:cs typeface="Calibri"/>
              <a:sym typeface="Calibri"/>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Virtual Memory</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Carry out some research into these forms of memory and then complete the tasks on the following slide.</a:t>
            </a:r>
            <a:endParaRPr/>
          </a:p>
        </p:txBody>
      </p:sp>
      <p:sp>
        <p:nvSpPr>
          <p:cNvPr id="241" name="Google Shape;241;p18"/>
          <p:cNvSpPr/>
          <p:nvPr/>
        </p:nvSpPr>
        <p:spPr>
          <a:xfrm>
            <a:off x="371568" y="4672085"/>
            <a:ext cx="6096000"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100">
                <a:solidFill>
                  <a:srgbClr val="595959"/>
                </a:solidFill>
                <a:latin typeface="Calibri"/>
                <a:ea typeface="Calibri"/>
                <a:cs typeface="Calibri"/>
                <a:sym typeface="Calibri"/>
              </a:rPr>
              <a:t>Additional help:</a:t>
            </a:r>
            <a:endParaRPr/>
          </a:p>
        </p:txBody>
      </p:sp>
      <p:sp>
        <p:nvSpPr>
          <p:cNvPr id="242" name="Google Shape;242;p18"/>
          <p:cNvSpPr/>
          <p:nvPr/>
        </p:nvSpPr>
        <p:spPr>
          <a:xfrm>
            <a:off x="423958" y="4922356"/>
            <a:ext cx="11360200" cy="1736693"/>
          </a:xfrm>
          <a:prstGeom prst="rect">
            <a:avLst/>
          </a:prstGeom>
          <a:no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For additional help and support in completing this task you might like to watch some of the following videos from Craig ‘n’ Dave:</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RAM and ROM:</a:t>
            </a:r>
            <a:endParaRPr/>
          </a:p>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3"/>
              </a:rPr>
              <a:t>https://student.craigndave.org/videos/ocr-gcse-slr1-2-ram-and-rom</a:t>
            </a:r>
            <a:r>
              <a:rPr lang="en-GB" sz="1100">
                <a:solidFill>
                  <a:srgbClr val="595959"/>
                </a:solidFill>
                <a:latin typeface="Calibri"/>
                <a:ea typeface="Calibri"/>
                <a:cs typeface="Calibri"/>
                <a:sym typeface="Calibri"/>
              </a:rPr>
              <a:t> </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The need for Virtual Memory:</a:t>
            </a:r>
            <a:endParaRPr/>
          </a:p>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4"/>
              </a:rPr>
              <a:t>https://student.craigndave.org/videos/ocr-gcse-slr1-2-the-need-for-virtual-memory</a:t>
            </a:r>
            <a:r>
              <a:rPr lang="en-GB" sz="1100">
                <a:solidFill>
                  <a:srgbClr val="595959"/>
                </a:solidFill>
                <a:latin typeface="Calibri"/>
                <a:ea typeface="Calibri"/>
                <a:cs typeface="Calibri"/>
                <a:sym typeface="Calibri"/>
              </a:rPr>
              <a:t> </a:t>
            </a:r>
            <a:endParaRPr/>
          </a:p>
        </p:txBody>
      </p:sp>
      <p:pic>
        <p:nvPicPr>
          <p:cNvPr descr="A circuit board&#10;&#10;Description automatically generated" id="243" name="Google Shape;243;p18"/>
          <p:cNvPicPr preferRelativeResize="0"/>
          <p:nvPr/>
        </p:nvPicPr>
        <p:blipFill rotWithShape="1">
          <a:blip r:embed="rId5">
            <a:alphaModFix/>
          </a:blip>
          <a:srcRect b="0" l="0" r="0" t="0"/>
          <a:stretch/>
        </p:blipFill>
        <p:spPr>
          <a:xfrm rot="-1085898">
            <a:off x="5207761" y="1967030"/>
            <a:ext cx="5689557" cy="3458068"/>
          </a:xfrm>
          <a:prstGeom prst="rect">
            <a:avLst/>
          </a:prstGeom>
          <a:noFill/>
          <a:ln>
            <a:noFill/>
          </a:ln>
        </p:spPr>
      </p:pic>
      <p:pic>
        <p:nvPicPr>
          <p:cNvPr id="244" name="Google Shape;244;p18"/>
          <p:cNvPicPr preferRelativeResize="0"/>
          <p:nvPr/>
        </p:nvPicPr>
        <p:blipFill rotWithShape="1">
          <a:blip r:embed="rId6">
            <a:alphaModFix/>
          </a:blip>
          <a:srcRect b="0" l="0" r="0" t="0"/>
          <a:stretch/>
        </p:blipFill>
        <p:spPr>
          <a:xfrm>
            <a:off x="7388091" y="1130902"/>
            <a:ext cx="4200508" cy="16094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9"/>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1 hour</a:t>
            </a:r>
            <a:endParaRPr/>
          </a:p>
        </p:txBody>
      </p:sp>
      <p:sp>
        <p:nvSpPr>
          <p:cNvPr id="251" name="Google Shape;251;p19"/>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10</a:t>
            </a:r>
            <a:endParaRPr/>
          </a:p>
        </p:txBody>
      </p:sp>
      <p:sp>
        <p:nvSpPr>
          <p:cNvPr id="252" name="Google Shape;252;p19"/>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Different types of memory</a:t>
            </a:r>
            <a:endParaRPr/>
          </a:p>
        </p:txBody>
      </p:sp>
      <p:sp>
        <p:nvSpPr>
          <p:cNvPr id="253" name="Google Shape;253;p19"/>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Memory task</a:t>
            </a:r>
            <a:endParaRPr/>
          </a:p>
        </p:txBody>
      </p:sp>
      <p:grpSp>
        <p:nvGrpSpPr>
          <p:cNvPr id="254" name="Google Shape;254;p19"/>
          <p:cNvGrpSpPr/>
          <p:nvPr/>
        </p:nvGrpSpPr>
        <p:grpSpPr>
          <a:xfrm>
            <a:off x="468036" y="1365985"/>
            <a:ext cx="11137467" cy="5136959"/>
            <a:chOff x="66542" y="265665"/>
            <a:chExt cx="11137467" cy="5136959"/>
          </a:xfrm>
        </p:grpSpPr>
        <p:sp>
          <p:nvSpPr>
            <p:cNvPr id="255" name="Google Shape;255;p19"/>
            <p:cNvSpPr/>
            <p:nvPr/>
          </p:nvSpPr>
          <p:spPr>
            <a:xfrm rot="-5400000">
              <a:off x="-1872994" y="2920895"/>
              <a:ext cx="4421266" cy="54219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txBox="1"/>
            <p:nvPr/>
          </p:nvSpPr>
          <p:spPr>
            <a:xfrm rot="-5400000">
              <a:off x="-1872994" y="2920895"/>
              <a:ext cx="4421266" cy="542191"/>
            </a:xfrm>
            <a:prstGeom prst="rect">
              <a:avLst/>
            </a:prstGeom>
            <a:noFill/>
            <a:ln>
              <a:noFill/>
            </a:ln>
          </p:spPr>
          <p:txBody>
            <a:bodyPr anchorCtr="0" anchor="t" bIns="0" lIns="0" spcFirstLastPara="1" rIns="478175" wrap="square" tIns="0">
              <a:noAutofit/>
            </a:bodyPr>
            <a:lstStyle/>
            <a:p>
              <a:pPr indent="0" lvl="0" marL="0" marR="0" rtl="0" algn="r">
                <a:lnSpc>
                  <a:spcPct val="90000"/>
                </a:lnSpc>
                <a:spcBef>
                  <a:spcPts val="0"/>
                </a:spcBef>
                <a:spcAft>
                  <a:spcPts val="0"/>
                </a:spcAft>
                <a:buClr>
                  <a:srgbClr val="595959"/>
                </a:buClr>
                <a:buSzPts val="2400"/>
                <a:buFont typeface="Calibri"/>
                <a:buNone/>
              </a:pPr>
              <a:r>
                <a:rPr lang="en-GB" sz="2400">
                  <a:solidFill>
                    <a:srgbClr val="595959"/>
                  </a:solidFill>
                  <a:latin typeface="Calibri"/>
                  <a:ea typeface="Calibri"/>
                  <a:cs typeface="Calibri"/>
                  <a:sym typeface="Calibri"/>
                </a:rPr>
                <a:t>Random Access Memory (RAM)</a:t>
              </a:r>
              <a:endParaRPr/>
            </a:p>
          </p:txBody>
        </p:sp>
        <p:sp>
          <p:nvSpPr>
            <p:cNvPr id="257" name="Google Shape;257;p19"/>
            <p:cNvSpPr/>
            <p:nvPr/>
          </p:nvSpPr>
          <p:spPr>
            <a:xfrm>
              <a:off x="608734" y="981358"/>
              <a:ext cx="2700690" cy="4421266"/>
            </a:xfrm>
            <a:prstGeom prst="rect">
              <a:avLst/>
            </a:prstGeom>
            <a:solidFill>
              <a:srgbClr val="82325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txBox="1"/>
            <p:nvPr/>
          </p:nvSpPr>
          <p:spPr>
            <a:xfrm>
              <a:off x="608734" y="981358"/>
              <a:ext cx="2700690" cy="4421266"/>
            </a:xfrm>
            <a:prstGeom prst="rect">
              <a:avLst/>
            </a:prstGeom>
            <a:noFill/>
            <a:ln>
              <a:noFill/>
            </a:ln>
          </p:spPr>
          <p:txBody>
            <a:bodyPr anchorCtr="0" anchor="t" bIns="192000" lIns="192000" spcFirstLastPara="1" rIns="192000" wrap="square" tIns="478175">
              <a:noAutofit/>
            </a:bodyPr>
            <a:lstStyle/>
            <a:p>
              <a:pPr indent="-228600" lvl="1" marL="228600" marR="0" rtl="0" algn="l">
                <a:lnSpc>
                  <a:spcPct val="90000"/>
                </a:lnSpc>
                <a:spcBef>
                  <a:spcPts val="0"/>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&lt;Enter a definition for RAM&gt;</a:t>
              </a:r>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&lt;State if RAM is volatile or non volatile&gt;</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&lt;State if RAM is read only or read &amp; writeable&gt;</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&lt;Describe what sort of information RAM typically holds&gt;</a:t>
              </a:r>
              <a:endParaRPr/>
            </a:p>
          </p:txBody>
        </p:sp>
        <p:sp>
          <p:nvSpPr>
            <p:cNvPr id="259" name="Google Shape;259;p19"/>
            <p:cNvSpPr/>
            <p:nvPr/>
          </p:nvSpPr>
          <p:spPr>
            <a:xfrm>
              <a:off x="66542" y="265665"/>
              <a:ext cx="1084383" cy="1084383"/>
            </a:xfrm>
            <a:prstGeom prst="rect">
              <a:avLst/>
            </a:prstGeom>
            <a:blipFill rotWithShape="1">
              <a:blip r:embed="rId3">
                <a:alphaModFix/>
              </a:blip>
              <a:stretch>
                <a:fillRect b="0" l="-30997" r="-30995" t="0"/>
              </a:stretch>
            </a:blip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rot="-5400000">
              <a:off x="2074297" y="2920895"/>
              <a:ext cx="4421266" cy="54219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txBox="1"/>
            <p:nvPr/>
          </p:nvSpPr>
          <p:spPr>
            <a:xfrm rot="-5400000">
              <a:off x="2074297" y="2920895"/>
              <a:ext cx="4421266" cy="542191"/>
            </a:xfrm>
            <a:prstGeom prst="rect">
              <a:avLst/>
            </a:prstGeom>
            <a:noFill/>
            <a:ln>
              <a:noFill/>
            </a:ln>
          </p:spPr>
          <p:txBody>
            <a:bodyPr anchorCtr="0" anchor="t" bIns="0" lIns="0" spcFirstLastPara="1" rIns="478175" wrap="square" tIns="0">
              <a:noAutofit/>
            </a:bodyPr>
            <a:lstStyle/>
            <a:p>
              <a:pPr indent="0" lvl="0" marL="0" marR="0" rtl="0" algn="r">
                <a:lnSpc>
                  <a:spcPct val="90000"/>
                </a:lnSpc>
                <a:spcBef>
                  <a:spcPts val="0"/>
                </a:spcBef>
                <a:spcAft>
                  <a:spcPts val="0"/>
                </a:spcAft>
                <a:buClr>
                  <a:srgbClr val="595959"/>
                </a:buClr>
                <a:buSzPts val="2400"/>
                <a:buFont typeface="Calibri"/>
                <a:buNone/>
              </a:pPr>
              <a:r>
                <a:rPr lang="en-GB" sz="2400">
                  <a:solidFill>
                    <a:srgbClr val="595959"/>
                  </a:solidFill>
                  <a:latin typeface="Calibri"/>
                  <a:ea typeface="Calibri"/>
                  <a:cs typeface="Calibri"/>
                  <a:sym typeface="Calibri"/>
                </a:rPr>
                <a:t>Read Only Memory (ROM)</a:t>
              </a:r>
              <a:endParaRPr/>
            </a:p>
          </p:txBody>
        </p:sp>
        <p:sp>
          <p:nvSpPr>
            <p:cNvPr id="262" name="Google Shape;262;p19"/>
            <p:cNvSpPr/>
            <p:nvPr/>
          </p:nvSpPr>
          <p:spPr>
            <a:xfrm>
              <a:off x="4556026" y="981358"/>
              <a:ext cx="2700690" cy="4421266"/>
            </a:xfrm>
            <a:prstGeom prst="rect">
              <a:avLst/>
            </a:prstGeom>
            <a:solidFill>
              <a:srgbClr val="82325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txBox="1"/>
            <p:nvPr/>
          </p:nvSpPr>
          <p:spPr>
            <a:xfrm>
              <a:off x="4556026" y="981358"/>
              <a:ext cx="2700690" cy="4421266"/>
            </a:xfrm>
            <a:prstGeom prst="rect">
              <a:avLst/>
            </a:prstGeom>
            <a:noFill/>
            <a:ln>
              <a:noFill/>
            </a:ln>
          </p:spPr>
          <p:txBody>
            <a:bodyPr anchorCtr="0" anchor="t" bIns="192000" lIns="192000" spcFirstLastPara="1" rIns="192000" wrap="square" tIns="478175">
              <a:noAutofit/>
            </a:bodyPr>
            <a:lstStyle/>
            <a:p>
              <a:pPr indent="-228600" lvl="1" marL="228600" marR="0" rtl="0" algn="l">
                <a:lnSpc>
                  <a:spcPct val="90000"/>
                </a:lnSpc>
                <a:spcBef>
                  <a:spcPts val="0"/>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&lt;Enter a definition for ROM&gt;</a:t>
              </a:r>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&lt;State if ROM is volatile or non volatile&gt;</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&lt;State if ROM is read only or read &amp; writeable&gt;</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&lt;Describe what sort of information ROM typically holds&gt;</a:t>
              </a:r>
              <a:endParaRPr/>
            </a:p>
          </p:txBody>
        </p:sp>
        <p:sp>
          <p:nvSpPr>
            <p:cNvPr id="264" name="Google Shape;264;p19"/>
            <p:cNvSpPr/>
            <p:nvPr/>
          </p:nvSpPr>
          <p:spPr>
            <a:xfrm>
              <a:off x="4013835" y="265665"/>
              <a:ext cx="1084383" cy="1084383"/>
            </a:xfrm>
            <a:prstGeom prst="rect">
              <a:avLst/>
            </a:prstGeom>
            <a:blipFill rotWithShape="1">
              <a:blip r:embed="rId4">
                <a:alphaModFix/>
              </a:blip>
              <a:stretch>
                <a:fillRect b="0" l="-51998" r="-51996" t="0"/>
              </a:stretch>
            </a:blip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rot="-5400000">
              <a:off x="6021590" y="2920895"/>
              <a:ext cx="4421266" cy="54219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txBox="1"/>
            <p:nvPr/>
          </p:nvSpPr>
          <p:spPr>
            <a:xfrm rot="-5400000">
              <a:off x="6021590" y="2920895"/>
              <a:ext cx="4421266" cy="542191"/>
            </a:xfrm>
            <a:prstGeom prst="rect">
              <a:avLst/>
            </a:prstGeom>
            <a:noFill/>
            <a:ln>
              <a:noFill/>
            </a:ln>
          </p:spPr>
          <p:txBody>
            <a:bodyPr anchorCtr="0" anchor="t" bIns="0" lIns="0" spcFirstLastPara="1" rIns="478175" wrap="square" tIns="0">
              <a:noAutofit/>
            </a:bodyPr>
            <a:lstStyle/>
            <a:p>
              <a:pPr indent="0" lvl="0" marL="0" marR="0" rtl="0" algn="r">
                <a:lnSpc>
                  <a:spcPct val="90000"/>
                </a:lnSpc>
                <a:spcBef>
                  <a:spcPts val="0"/>
                </a:spcBef>
                <a:spcAft>
                  <a:spcPts val="0"/>
                </a:spcAft>
                <a:buClr>
                  <a:srgbClr val="595959"/>
                </a:buClr>
                <a:buSzPts val="2400"/>
                <a:buFont typeface="Calibri"/>
                <a:buNone/>
              </a:pPr>
              <a:r>
                <a:rPr lang="en-GB" sz="2400">
                  <a:solidFill>
                    <a:srgbClr val="595959"/>
                  </a:solidFill>
                  <a:latin typeface="Calibri"/>
                  <a:ea typeface="Calibri"/>
                  <a:cs typeface="Calibri"/>
                  <a:sym typeface="Calibri"/>
                </a:rPr>
                <a:t>Virtual Memory</a:t>
              </a:r>
              <a:endParaRPr/>
            </a:p>
          </p:txBody>
        </p:sp>
        <p:sp>
          <p:nvSpPr>
            <p:cNvPr id="267" name="Google Shape;267;p19"/>
            <p:cNvSpPr/>
            <p:nvPr/>
          </p:nvSpPr>
          <p:spPr>
            <a:xfrm>
              <a:off x="8503319" y="981358"/>
              <a:ext cx="2700690" cy="4421266"/>
            </a:xfrm>
            <a:prstGeom prst="rect">
              <a:avLst/>
            </a:prstGeom>
            <a:solidFill>
              <a:srgbClr val="82325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txBox="1"/>
            <p:nvPr/>
          </p:nvSpPr>
          <p:spPr>
            <a:xfrm>
              <a:off x="8503319" y="981358"/>
              <a:ext cx="2700690" cy="4421266"/>
            </a:xfrm>
            <a:prstGeom prst="rect">
              <a:avLst/>
            </a:prstGeom>
            <a:noFill/>
            <a:ln>
              <a:noFill/>
            </a:ln>
          </p:spPr>
          <p:txBody>
            <a:bodyPr anchorCtr="0" anchor="t" bIns="192000" lIns="192000" spcFirstLastPara="1" rIns="192000" wrap="square" tIns="478175">
              <a:noAutofit/>
            </a:bodyPr>
            <a:lstStyle/>
            <a:p>
              <a:pPr indent="-228600" lvl="1" marL="228600" marR="0" rtl="0" algn="l">
                <a:lnSpc>
                  <a:spcPct val="90000"/>
                </a:lnSpc>
                <a:spcBef>
                  <a:spcPts val="0"/>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&lt;Enter a definition for Virtual Memory&gt;</a:t>
              </a:r>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&lt;Explain why virtual memory is needed&gt;</a:t>
              </a:r>
              <a:endParaRPr/>
            </a:p>
          </p:txBody>
        </p:sp>
        <p:sp>
          <p:nvSpPr>
            <p:cNvPr id="269" name="Google Shape;269;p19"/>
            <p:cNvSpPr/>
            <p:nvPr/>
          </p:nvSpPr>
          <p:spPr>
            <a:xfrm>
              <a:off x="7961127" y="265665"/>
              <a:ext cx="1084383" cy="1084383"/>
            </a:xfrm>
            <a:prstGeom prst="rect">
              <a:avLst/>
            </a:prstGeom>
            <a:blipFill rotWithShape="1">
              <a:blip r:embed="rId5">
                <a:alphaModFix/>
              </a:blip>
              <a:stretch>
                <a:fillRect b="0" l="-16997" r="-16998" t="0"/>
              </a:stretch>
            </a:blip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0"/>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1 hour</a:t>
            </a:r>
            <a:endParaRPr/>
          </a:p>
        </p:txBody>
      </p:sp>
      <p:sp>
        <p:nvSpPr>
          <p:cNvPr id="276" name="Google Shape;276;p20"/>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11</a:t>
            </a:r>
            <a:endParaRPr/>
          </a:p>
        </p:txBody>
      </p:sp>
      <p:sp>
        <p:nvSpPr>
          <p:cNvPr id="277" name="Google Shape;277;p20"/>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Types of secondary storage</a:t>
            </a:r>
            <a:endParaRPr/>
          </a:p>
        </p:txBody>
      </p:sp>
      <p:sp>
        <p:nvSpPr>
          <p:cNvPr id="278" name="Google Shape;278;p20"/>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Storage task</a:t>
            </a:r>
            <a:endParaRPr/>
          </a:p>
        </p:txBody>
      </p:sp>
      <p:sp>
        <p:nvSpPr>
          <p:cNvPr id="279" name="Google Shape;279;p20"/>
          <p:cNvSpPr txBox="1"/>
          <p:nvPr/>
        </p:nvSpPr>
        <p:spPr>
          <a:xfrm>
            <a:off x="371568" y="1417038"/>
            <a:ext cx="4514757"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Virtually all secondary storage devices in use today fit into one of three broad categories:</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Magnetic</a:t>
            </a:r>
            <a:endParaRPr/>
          </a:p>
          <a:p>
            <a:pPr indent="-101600" lvl="0" marL="171450" marR="0" rtl="0" algn="l">
              <a:spcBef>
                <a:spcPts val="0"/>
              </a:spcBef>
              <a:spcAft>
                <a:spcPts val="0"/>
              </a:spcAft>
              <a:buClr>
                <a:schemeClr val="dk1"/>
              </a:buClr>
              <a:buSzPts val="1100"/>
              <a:buFont typeface="Arial"/>
              <a:buNone/>
            </a:pPr>
            <a:r>
              <a:t/>
            </a:r>
            <a:endParaRPr sz="1100">
              <a:solidFill>
                <a:srgbClr val="595959"/>
              </a:solidFill>
              <a:latin typeface="Calibri"/>
              <a:ea typeface="Calibri"/>
              <a:cs typeface="Calibri"/>
              <a:sym typeface="Calibri"/>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Optical</a:t>
            </a:r>
            <a:endParaRPr/>
          </a:p>
          <a:p>
            <a:pPr indent="-101600" lvl="0" marL="171450" marR="0" rtl="0" algn="l">
              <a:spcBef>
                <a:spcPts val="0"/>
              </a:spcBef>
              <a:spcAft>
                <a:spcPts val="0"/>
              </a:spcAft>
              <a:buClr>
                <a:schemeClr val="dk1"/>
              </a:buClr>
              <a:buSzPts val="1100"/>
              <a:buFont typeface="Arial"/>
              <a:buNone/>
            </a:pPr>
            <a:r>
              <a:t/>
            </a:r>
            <a:endParaRPr sz="1100">
              <a:solidFill>
                <a:srgbClr val="595959"/>
              </a:solidFill>
              <a:latin typeface="Calibri"/>
              <a:ea typeface="Calibri"/>
              <a:cs typeface="Calibri"/>
              <a:sym typeface="Calibri"/>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Solid state</a:t>
            </a:r>
            <a:endParaRPr/>
          </a:p>
          <a:p>
            <a:pPr indent="-101600" lvl="0" marL="171450" marR="0" rtl="0" algn="l">
              <a:spcBef>
                <a:spcPts val="0"/>
              </a:spcBef>
              <a:spcAft>
                <a:spcPts val="0"/>
              </a:spcAft>
              <a:buClr>
                <a:schemeClr val="dk1"/>
              </a:buClr>
              <a:buSzPts val="1100"/>
              <a:buFont typeface="Arial"/>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Carry out some research into these categories and then complete the tasks on the following slide.</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p:txBody>
      </p:sp>
      <p:grpSp>
        <p:nvGrpSpPr>
          <p:cNvPr id="280" name="Google Shape;280;p20"/>
          <p:cNvGrpSpPr/>
          <p:nvPr/>
        </p:nvGrpSpPr>
        <p:grpSpPr>
          <a:xfrm>
            <a:off x="6345004" y="1149031"/>
            <a:ext cx="5714577" cy="5624697"/>
            <a:chOff x="6090127" y="1034731"/>
            <a:chExt cx="5714577" cy="5624697"/>
          </a:xfrm>
        </p:grpSpPr>
        <p:pic>
          <p:nvPicPr>
            <p:cNvPr id="281" name="Google Shape;281;p20"/>
            <p:cNvPicPr preferRelativeResize="0"/>
            <p:nvPr/>
          </p:nvPicPr>
          <p:blipFill rotWithShape="1">
            <a:blip r:embed="rId3">
              <a:alphaModFix/>
            </a:blip>
            <a:srcRect b="0" l="0" r="0" t="0"/>
            <a:stretch/>
          </p:blipFill>
          <p:spPr>
            <a:xfrm>
              <a:off x="8571063" y="1930761"/>
              <a:ext cx="3233641" cy="4215030"/>
            </a:xfrm>
            <a:prstGeom prst="rect">
              <a:avLst/>
            </a:prstGeom>
            <a:noFill/>
            <a:ln>
              <a:noFill/>
            </a:ln>
          </p:spPr>
        </p:pic>
        <p:pic>
          <p:nvPicPr>
            <p:cNvPr descr="A picture containing device, sitting, white, table&#10;&#10;Description automatically generated" id="282" name="Google Shape;282;p20"/>
            <p:cNvPicPr preferRelativeResize="0"/>
            <p:nvPr/>
          </p:nvPicPr>
          <p:blipFill rotWithShape="1">
            <a:blip r:embed="rId4">
              <a:alphaModFix/>
            </a:blip>
            <a:srcRect b="0" l="0" r="0" t="0"/>
            <a:stretch/>
          </p:blipFill>
          <p:spPr>
            <a:xfrm>
              <a:off x="6435190" y="1034731"/>
              <a:ext cx="3145997" cy="3037740"/>
            </a:xfrm>
            <a:prstGeom prst="rect">
              <a:avLst/>
            </a:prstGeom>
            <a:noFill/>
            <a:ln>
              <a:noFill/>
            </a:ln>
          </p:spPr>
        </p:pic>
        <p:pic>
          <p:nvPicPr>
            <p:cNvPr descr="A picture containing disk, electronics, video, game&#10;&#10;Description automatically generated" id="283" name="Google Shape;283;p20"/>
            <p:cNvPicPr preferRelativeResize="0"/>
            <p:nvPr/>
          </p:nvPicPr>
          <p:blipFill rotWithShape="1">
            <a:blip r:embed="rId5">
              <a:alphaModFix/>
            </a:blip>
            <a:srcRect b="0" l="0" r="0" t="0"/>
            <a:stretch/>
          </p:blipFill>
          <p:spPr>
            <a:xfrm>
              <a:off x="6090127" y="2740277"/>
              <a:ext cx="4169541" cy="3919151"/>
            </a:xfrm>
            <a:prstGeom prst="rect">
              <a:avLst/>
            </a:prstGeom>
            <a:noFill/>
            <a:ln>
              <a:noFill/>
            </a:ln>
          </p:spPr>
        </p:pic>
      </p:grpSp>
      <p:sp>
        <p:nvSpPr>
          <p:cNvPr id="284" name="Google Shape;284;p20"/>
          <p:cNvSpPr/>
          <p:nvPr/>
        </p:nvSpPr>
        <p:spPr>
          <a:xfrm>
            <a:off x="371568" y="4672085"/>
            <a:ext cx="6096000"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100">
                <a:solidFill>
                  <a:srgbClr val="595959"/>
                </a:solidFill>
                <a:latin typeface="Calibri"/>
                <a:ea typeface="Calibri"/>
                <a:cs typeface="Calibri"/>
                <a:sym typeface="Calibri"/>
              </a:rPr>
              <a:t>Additional help:</a:t>
            </a:r>
            <a:endParaRPr/>
          </a:p>
        </p:txBody>
      </p:sp>
      <p:sp>
        <p:nvSpPr>
          <p:cNvPr id="285" name="Google Shape;285;p20"/>
          <p:cNvSpPr/>
          <p:nvPr/>
        </p:nvSpPr>
        <p:spPr>
          <a:xfrm>
            <a:off x="423957" y="4922356"/>
            <a:ext cx="6176867" cy="1736693"/>
          </a:xfrm>
          <a:prstGeom prst="rect">
            <a:avLst/>
          </a:prstGeom>
          <a:no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For additional help and support in completing this task you might like to watch some of the following videos from Craig ‘n’ Dave:</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Magnetic, Flash and Optical storage:</a:t>
            </a:r>
            <a:endParaRPr/>
          </a:p>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6"/>
              </a:rPr>
              <a:t>https://student.craigndave.org/videos/ocr-alevel-slr03-magnetic-flash-and-optical-storage</a:t>
            </a:r>
            <a:r>
              <a:rPr lang="en-GB" sz="1100">
                <a:solidFill>
                  <a:srgbClr val="595959"/>
                </a:solidFill>
                <a:latin typeface="Calibri"/>
                <a:ea typeface="Calibri"/>
                <a:cs typeface="Calibri"/>
                <a:sym typeface="Calibri"/>
              </a:rPr>
              <a:t> </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Comparing capacity and speed of storage media:</a:t>
            </a:r>
            <a:endParaRPr/>
          </a:p>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7"/>
              </a:rPr>
              <a:t>https://student.craigndave.org/videos/aqa-alevel-slr18-comparing-capacity-and-speed-of-storage-media</a:t>
            </a:r>
            <a:r>
              <a:rPr lang="en-GB" sz="1100">
                <a:solidFill>
                  <a:srgbClr val="595959"/>
                </a:solidFill>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1"/>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1 hour</a:t>
            </a:r>
            <a:endParaRPr/>
          </a:p>
        </p:txBody>
      </p:sp>
      <p:sp>
        <p:nvSpPr>
          <p:cNvPr id="292" name="Google Shape;292;p21"/>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11</a:t>
            </a:r>
            <a:endParaRPr/>
          </a:p>
        </p:txBody>
      </p:sp>
      <p:sp>
        <p:nvSpPr>
          <p:cNvPr id="293" name="Google Shape;293;p21"/>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Types of secondary storage</a:t>
            </a:r>
            <a:endParaRPr/>
          </a:p>
        </p:txBody>
      </p:sp>
      <p:sp>
        <p:nvSpPr>
          <p:cNvPr id="294" name="Google Shape;294;p21"/>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Storage task</a:t>
            </a:r>
            <a:endParaRPr/>
          </a:p>
        </p:txBody>
      </p:sp>
      <p:grpSp>
        <p:nvGrpSpPr>
          <p:cNvPr id="295" name="Google Shape;295;p21"/>
          <p:cNvGrpSpPr/>
          <p:nvPr/>
        </p:nvGrpSpPr>
        <p:grpSpPr>
          <a:xfrm>
            <a:off x="197609" y="1320527"/>
            <a:ext cx="11796782" cy="5401524"/>
            <a:chOff x="197609" y="1320527"/>
            <a:chExt cx="11796782" cy="5401524"/>
          </a:xfrm>
        </p:grpSpPr>
        <p:pic>
          <p:nvPicPr>
            <p:cNvPr id="296" name="Google Shape;296;p21"/>
            <p:cNvPicPr preferRelativeResize="0"/>
            <p:nvPr/>
          </p:nvPicPr>
          <p:blipFill rotWithShape="1">
            <a:blip r:embed="rId3">
              <a:alphaModFix/>
            </a:blip>
            <a:srcRect b="0" l="0" r="0" t="0"/>
            <a:stretch/>
          </p:blipFill>
          <p:spPr>
            <a:xfrm>
              <a:off x="197609" y="1320527"/>
              <a:ext cx="11796782" cy="5401524"/>
            </a:xfrm>
            <a:prstGeom prst="rect">
              <a:avLst/>
            </a:prstGeom>
            <a:noFill/>
            <a:ln>
              <a:noFill/>
            </a:ln>
          </p:spPr>
        </p:pic>
        <p:grpSp>
          <p:nvGrpSpPr>
            <p:cNvPr id="297" name="Google Shape;297;p21"/>
            <p:cNvGrpSpPr/>
            <p:nvPr/>
          </p:nvGrpSpPr>
          <p:grpSpPr>
            <a:xfrm>
              <a:off x="358140" y="1327972"/>
              <a:ext cx="3390900" cy="3967929"/>
              <a:chOff x="358140" y="1327972"/>
              <a:chExt cx="3390900" cy="3967929"/>
            </a:xfrm>
          </p:grpSpPr>
          <p:sp>
            <p:nvSpPr>
              <p:cNvPr id="298" name="Google Shape;298;p21"/>
              <p:cNvSpPr txBox="1"/>
              <p:nvPr/>
            </p:nvSpPr>
            <p:spPr>
              <a:xfrm>
                <a:off x="459767" y="1327972"/>
                <a:ext cx="120520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How does it work?</a:t>
                </a:r>
                <a:endParaRPr/>
              </a:p>
            </p:txBody>
          </p:sp>
          <p:sp>
            <p:nvSpPr>
              <p:cNvPr id="299" name="Google Shape;299;p21"/>
              <p:cNvSpPr/>
              <p:nvPr/>
            </p:nvSpPr>
            <p:spPr>
              <a:xfrm>
                <a:off x="358140" y="1562099"/>
                <a:ext cx="3390900" cy="809225"/>
              </a:xfrm>
              <a:prstGeom prst="rect">
                <a:avLst/>
              </a:prstGeom>
              <a:solidFill>
                <a:srgbClr val="F2F2F2"/>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00" name="Google Shape;300;p21"/>
              <p:cNvSpPr txBox="1"/>
              <p:nvPr/>
            </p:nvSpPr>
            <p:spPr>
              <a:xfrm>
                <a:off x="459767" y="2348465"/>
                <a:ext cx="13918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Advantages / Positives</a:t>
                </a:r>
                <a:endParaRPr/>
              </a:p>
            </p:txBody>
          </p:sp>
          <p:sp>
            <p:nvSpPr>
              <p:cNvPr id="301" name="Google Shape;301;p21"/>
              <p:cNvSpPr/>
              <p:nvPr/>
            </p:nvSpPr>
            <p:spPr>
              <a:xfrm>
                <a:off x="358140" y="2582593"/>
                <a:ext cx="3390900" cy="704850"/>
              </a:xfrm>
              <a:prstGeom prst="rect">
                <a:avLst/>
              </a:prstGeom>
              <a:solidFill>
                <a:srgbClr val="E1EFD8"/>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a:p>
                <a:pPr indent="0" lvl="0" marL="0" marR="0" rtl="0" algn="l">
                  <a:spcBef>
                    <a:spcPts val="0"/>
                  </a:spcBef>
                  <a:spcAft>
                    <a:spcPts val="0"/>
                  </a:spcAft>
                  <a:buNone/>
                </a:pPr>
                <a:r>
                  <a:t/>
                </a:r>
                <a:endParaRPr sz="1000">
                  <a:solidFill>
                    <a:srgbClr val="595959"/>
                  </a:solidFill>
                  <a:latin typeface="Calibri"/>
                  <a:ea typeface="Calibri"/>
                  <a:cs typeface="Calibri"/>
                  <a:sym typeface="Calibri"/>
                </a:endParaRPr>
              </a:p>
            </p:txBody>
          </p:sp>
          <p:sp>
            <p:nvSpPr>
              <p:cNvPr id="302" name="Google Shape;302;p21"/>
              <p:cNvSpPr txBox="1"/>
              <p:nvPr/>
            </p:nvSpPr>
            <p:spPr>
              <a:xfrm>
                <a:off x="459767" y="3252253"/>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Disadvantages / Negatives</a:t>
                </a:r>
                <a:endParaRPr/>
              </a:p>
            </p:txBody>
          </p:sp>
          <p:sp>
            <p:nvSpPr>
              <p:cNvPr id="303" name="Google Shape;303;p21"/>
              <p:cNvSpPr/>
              <p:nvPr/>
            </p:nvSpPr>
            <p:spPr>
              <a:xfrm>
                <a:off x="358140" y="3486381"/>
                <a:ext cx="3390900" cy="704850"/>
              </a:xfrm>
              <a:prstGeom prst="rect">
                <a:avLst/>
              </a:prstGeom>
              <a:solidFill>
                <a:srgbClr val="FFCCCC"/>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a:p>
                <a:pPr indent="0" lvl="0" marL="0" marR="0" rtl="0" algn="l">
                  <a:spcBef>
                    <a:spcPts val="0"/>
                  </a:spcBef>
                  <a:spcAft>
                    <a:spcPts val="0"/>
                  </a:spcAft>
                  <a:buNone/>
                </a:pPr>
                <a:r>
                  <a:t/>
                </a:r>
                <a:endParaRPr sz="1000">
                  <a:solidFill>
                    <a:srgbClr val="595959"/>
                  </a:solidFill>
                  <a:latin typeface="Calibri"/>
                  <a:ea typeface="Calibri"/>
                  <a:cs typeface="Calibri"/>
                  <a:sym typeface="Calibri"/>
                </a:endParaRPr>
              </a:p>
            </p:txBody>
          </p:sp>
          <p:sp>
            <p:nvSpPr>
              <p:cNvPr id="304" name="Google Shape;304;p21"/>
              <p:cNvSpPr txBox="1"/>
              <p:nvPr/>
            </p:nvSpPr>
            <p:spPr>
              <a:xfrm>
                <a:off x="459767" y="4156041"/>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Examples of typical usage</a:t>
                </a:r>
                <a:endParaRPr/>
              </a:p>
            </p:txBody>
          </p:sp>
          <p:sp>
            <p:nvSpPr>
              <p:cNvPr id="305" name="Google Shape;305;p21"/>
              <p:cNvSpPr/>
              <p:nvPr/>
            </p:nvSpPr>
            <p:spPr>
              <a:xfrm>
                <a:off x="358140" y="4390169"/>
                <a:ext cx="3390900" cy="458629"/>
              </a:xfrm>
              <a:prstGeom prst="rect">
                <a:avLst/>
              </a:prstGeom>
              <a:solidFill>
                <a:srgbClr val="F2F2F2"/>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06" name="Google Shape;306;p21"/>
              <p:cNvSpPr txBox="1"/>
              <p:nvPr/>
            </p:nvSpPr>
            <p:spPr>
              <a:xfrm>
                <a:off x="459767" y="4817628"/>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Typical storage capacity range</a:t>
                </a:r>
                <a:endParaRPr/>
              </a:p>
            </p:txBody>
          </p:sp>
          <p:sp>
            <p:nvSpPr>
              <p:cNvPr id="307" name="Google Shape;307;p21"/>
              <p:cNvSpPr/>
              <p:nvPr/>
            </p:nvSpPr>
            <p:spPr>
              <a:xfrm>
                <a:off x="358140" y="5036516"/>
                <a:ext cx="3390900" cy="259385"/>
              </a:xfrm>
              <a:prstGeom prst="rect">
                <a:avLst/>
              </a:prstGeom>
              <a:solidFill>
                <a:srgbClr val="F2F2F2"/>
              </a:solidFill>
              <a:ln cap="flat" cmpd="sng" w="12700">
                <a:solidFill>
                  <a:srgbClr val="5E263D"/>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grpSp>
        <p:grpSp>
          <p:nvGrpSpPr>
            <p:cNvPr id="308" name="Google Shape;308;p21"/>
            <p:cNvGrpSpPr/>
            <p:nvPr/>
          </p:nvGrpSpPr>
          <p:grpSpPr>
            <a:xfrm>
              <a:off x="4329505" y="1327972"/>
              <a:ext cx="3390900" cy="3967929"/>
              <a:chOff x="358140" y="1327972"/>
              <a:chExt cx="3390900" cy="3967929"/>
            </a:xfrm>
          </p:grpSpPr>
          <p:sp>
            <p:nvSpPr>
              <p:cNvPr id="309" name="Google Shape;309;p21"/>
              <p:cNvSpPr txBox="1"/>
              <p:nvPr/>
            </p:nvSpPr>
            <p:spPr>
              <a:xfrm>
                <a:off x="459767" y="1327972"/>
                <a:ext cx="120520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How does it work?</a:t>
                </a:r>
                <a:endParaRPr/>
              </a:p>
            </p:txBody>
          </p:sp>
          <p:sp>
            <p:nvSpPr>
              <p:cNvPr id="310" name="Google Shape;310;p21"/>
              <p:cNvSpPr/>
              <p:nvPr/>
            </p:nvSpPr>
            <p:spPr>
              <a:xfrm>
                <a:off x="358140" y="1562099"/>
                <a:ext cx="3390900" cy="809225"/>
              </a:xfrm>
              <a:prstGeom prst="rect">
                <a:avLst/>
              </a:prstGeom>
              <a:solidFill>
                <a:srgbClr val="F2F2F2"/>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11" name="Google Shape;311;p21"/>
              <p:cNvSpPr txBox="1"/>
              <p:nvPr/>
            </p:nvSpPr>
            <p:spPr>
              <a:xfrm>
                <a:off x="459767" y="2348465"/>
                <a:ext cx="13918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Advantages / Positives</a:t>
                </a:r>
                <a:endParaRPr/>
              </a:p>
            </p:txBody>
          </p:sp>
          <p:sp>
            <p:nvSpPr>
              <p:cNvPr id="312" name="Google Shape;312;p21"/>
              <p:cNvSpPr/>
              <p:nvPr/>
            </p:nvSpPr>
            <p:spPr>
              <a:xfrm>
                <a:off x="358140" y="2582593"/>
                <a:ext cx="3390900" cy="704850"/>
              </a:xfrm>
              <a:prstGeom prst="rect">
                <a:avLst/>
              </a:prstGeom>
              <a:solidFill>
                <a:srgbClr val="E1EFD8"/>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13" name="Google Shape;313;p21"/>
              <p:cNvSpPr txBox="1"/>
              <p:nvPr/>
            </p:nvSpPr>
            <p:spPr>
              <a:xfrm>
                <a:off x="459767" y="3252253"/>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Disadvantages / Negatives</a:t>
                </a:r>
                <a:endParaRPr/>
              </a:p>
            </p:txBody>
          </p:sp>
          <p:sp>
            <p:nvSpPr>
              <p:cNvPr id="314" name="Google Shape;314;p21"/>
              <p:cNvSpPr/>
              <p:nvPr/>
            </p:nvSpPr>
            <p:spPr>
              <a:xfrm>
                <a:off x="358140" y="3486381"/>
                <a:ext cx="3390900" cy="704850"/>
              </a:xfrm>
              <a:prstGeom prst="rect">
                <a:avLst/>
              </a:prstGeom>
              <a:solidFill>
                <a:srgbClr val="FFCCCC"/>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15" name="Google Shape;315;p21"/>
              <p:cNvSpPr txBox="1"/>
              <p:nvPr/>
            </p:nvSpPr>
            <p:spPr>
              <a:xfrm>
                <a:off x="459767" y="4156041"/>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Examples of typical usage</a:t>
                </a:r>
                <a:endParaRPr/>
              </a:p>
            </p:txBody>
          </p:sp>
          <p:sp>
            <p:nvSpPr>
              <p:cNvPr id="316" name="Google Shape;316;p21"/>
              <p:cNvSpPr/>
              <p:nvPr/>
            </p:nvSpPr>
            <p:spPr>
              <a:xfrm>
                <a:off x="358140" y="4390169"/>
                <a:ext cx="3390900" cy="458629"/>
              </a:xfrm>
              <a:prstGeom prst="rect">
                <a:avLst/>
              </a:prstGeom>
              <a:solidFill>
                <a:srgbClr val="F2F2F2"/>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17" name="Google Shape;317;p21"/>
              <p:cNvSpPr txBox="1"/>
              <p:nvPr/>
            </p:nvSpPr>
            <p:spPr>
              <a:xfrm>
                <a:off x="459767" y="4817628"/>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Typical storage capacity range</a:t>
                </a:r>
                <a:endParaRPr/>
              </a:p>
            </p:txBody>
          </p:sp>
          <p:sp>
            <p:nvSpPr>
              <p:cNvPr id="318" name="Google Shape;318;p21"/>
              <p:cNvSpPr/>
              <p:nvPr/>
            </p:nvSpPr>
            <p:spPr>
              <a:xfrm>
                <a:off x="358140" y="5036516"/>
                <a:ext cx="3390900" cy="259385"/>
              </a:xfrm>
              <a:prstGeom prst="rect">
                <a:avLst/>
              </a:prstGeom>
              <a:solidFill>
                <a:srgbClr val="F2F2F2"/>
              </a:solidFill>
              <a:ln cap="flat" cmpd="sng" w="12700">
                <a:solidFill>
                  <a:srgbClr val="5E263D"/>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grpSp>
        <p:grpSp>
          <p:nvGrpSpPr>
            <p:cNvPr id="319" name="Google Shape;319;p21"/>
            <p:cNvGrpSpPr/>
            <p:nvPr/>
          </p:nvGrpSpPr>
          <p:grpSpPr>
            <a:xfrm>
              <a:off x="8295878" y="1329492"/>
              <a:ext cx="3390900" cy="3967929"/>
              <a:chOff x="358140" y="1327972"/>
              <a:chExt cx="3390900" cy="3967929"/>
            </a:xfrm>
          </p:grpSpPr>
          <p:sp>
            <p:nvSpPr>
              <p:cNvPr id="320" name="Google Shape;320;p21"/>
              <p:cNvSpPr txBox="1"/>
              <p:nvPr/>
            </p:nvSpPr>
            <p:spPr>
              <a:xfrm>
                <a:off x="459767" y="1327972"/>
                <a:ext cx="120520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How does it work?</a:t>
                </a:r>
                <a:endParaRPr/>
              </a:p>
            </p:txBody>
          </p:sp>
          <p:sp>
            <p:nvSpPr>
              <p:cNvPr id="321" name="Google Shape;321;p21"/>
              <p:cNvSpPr/>
              <p:nvPr/>
            </p:nvSpPr>
            <p:spPr>
              <a:xfrm>
                <a:off x="358140" y="1562099"/>
                <a:ext cx="3390900" cy="809225"/>
              </a:xfrm>
              <a:prstGeom prst="rect">
                <a:avLst/>
              </a:prstGeom>
              <a:solidFill>
                <a:srgbClr val="F2F2F2"/>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22" name="Google Shape;322;p21"/>
              <p:cNvSpPr txBox="1"/>
              <p:nvPr/>
            </p:nvSpPr>
            <p:spPr>
              <a:xfrm>
                <a:off x="459767" y="2348465"/>
                <a:ext cx="13918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Advantages / Positives</a:t>
                </a:r>
                <a:endParaRPr/>
              </a:p>
            </p:txBody>
          </p:sp>
          <p:sp>
            <p:nvSpPr>
              <p:cNvPr id="323" name="Google Shape;323;p21"/>
              <p:cNvSpPr/>
              <p:nvPr/>
            </p:nvSpPr>
            <p:spPr>
              <a:xfrm>
                <a:off x="358140" y="2582593"/>
                <a:ext cx="3390900" cy="704850"/>
              </a:xfrm>
              <a:prstGeom prst="rect">
                <a:avLst/>
              </a:prstGeom>
              <a:solidFill>
                <a:srgbClr val="E1EFD8"/>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24" name="Google Shape;324;p21"/>
              <p:cNvSpPr txBox="1"/>
              <p:nvPr/>
            </p:nvSpPr>
            <p:spPr>
              <a:xfrm>
                <a:off x="459767" y="3252253"/>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Disadvantages / Negatives</a:t>
                </a:r>
                <a:endParaRPr/>
              </a:p>
            </p:txBody>
          </p:sp>
          <p:sp>
            <p:nvSpPr>
              <p:cNvPr id="325" name="Google Shape;325;p21"/>
              <p:cNvSpPr/>
              <p:nvPr/>
            </p:nvSpPr>
            <p:spPr>
              <a:xfrm>
                <a:off x="358140" y="3486381"/>
                <a:ext cx="3390900" cy="704850"/>
              </a:xfrm>
              <a:prstGeom prst="rect">
                <a:avLst/>
              </a:prstGeom>
              <a:solidFill>
                <a:srgbClr val="FFCCCC"/>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26" name="Google Shape;326;p21"/>
              <p:cNvSpPr txBox="1"/>
              <p:nvPr/>
            </p:nvSpPr>
            <p:spPr>
              <a:xfrm>
                <a:off x="459767" y="4156041"/>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Examples of typical usage</a:t>
                </a:r>
                <a:endParaRPr/>
              </a:p>
            </p:txBody>
          </p:sp>
          <p:sp>
            <p:nvSpPr>
              <p:cNvPr id="327" name="Google Shape;327;p21"/>
              <p:cNvSpPr/>
              <p:nvPr/>
            </p:nvSpPr>
            <p:spPr>
              <a:xfrm>
                <a:off x="358140" y="4390169"/>
                <a:ext cx="3390900" cy="458629"/>
              </a:xfrm>
              <a:prstGeom prst="rect">
                <a:avLst/>
              </a:prstGeom>
              <a:solidFill>
                <a:srgbClr val="F2F2F2"/>
              </a:solidFill>
              <a:ln cap="flat" cmpd="sng" w="12700">
                <a:solidFill>
                  <a:srgbClr val="3F73C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sp>
            <p:nvSpPr>
              <p:cNvPr id="328" name="Google Shape;328;p21"/>
              <p:cNvSpPr txBox="1"/>
              <p:nvPr/>
            </p:nvSpPr>
            <p:spPr>
              <a:xfrm>
                <a:off x="459767" y="4817628"/>
                <a:ext cx="17805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595959"/>
                    </a:solidFill>
                    <a:latin typeface="Calibri"/>
                    <a:ea typeface="Calibri"/>
                    <a:cs typeface="Calibri"/>
                    <a:sym typeface="Calibri"/>
                  </a:rPr>
                  <a:t>Typical storage capacity range</a:t>
                </a:r>
                <a:endParaRPr/>
              </a:p>
            </p:txBody>
          </p:sp>
          <p:sp>
            <p:nvSpPr>
              <p:cNvPr id="329" name="Google Shape;329;p21"/>
              <p:cNvSpPr/>
              <p:nvPr/>
            </p:nvSpPr>
            <p:spPr>
              <a:xfrm>
                <a:off x="358140" y="5036516"/>
                <a:ext cx="3390900" cy="259385"/>
              </a:xfrm>
              <a:prstGeom prst="rect">
                <a:avLst/>
              </a:prstGeom>
              <a:solidFill>
                <a:srgbClr val="F2F2F2"/>
              </a:solidFill>
              <a:ln cap="flat" cmpd="sng" w="12700">
                <a:solidFill>
                  <a:srgbClr val="5E263D"/>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595959"/>
                    </a:solidFill>
                    <a:latin typeface="Calibri"/>
                    <a:ea typeface="Calibri"/>
                    <a:cs typeface="Calibri"/>
                    <a:sym typeface="Calibri"/>
                  </a:rPr>
                  <a:t>Enter your answer here…</a:t>
                </a:r>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2 hours</a:t>
            </a:r>
            <a:endParaRPr/>
          </a:p>
        </p:txBody>
      </p:sp>
      <p:sp>
        <p:nvSpPr>
          <p:cNvPr id="336" name="Google Shape;336;p22"/>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12</a:t>
            </a:r>
            <a:endParaRPr/>
          </a:p>
        </p:txBody>
      </p:sp>
      <p:sp>
        <p:nvSpPr>
          <p:cNvPr id="337" name="Google Shape;337;p22"/>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Types of networks</a:t>
            </a:r>
            <a:endParaRPr/>
          </a:p>
        </p:txBody>
      </p:sp>
      <p:sp>
        <p:nvSpPr>
          <p:cNvPr id="338" name="Google Shape;338;p22"/>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Networks task</a:t>
            </a:r>
            <a:endParaRPr/>
          </a:p>
        </p:txBody>
      </p:sp>
      <p:sp>
        <p:nvSpPr>
          <p:cNvPr id="339" name="Google Shape;339;p22"/>
          <p:cNvSpPr txBox="1"/>
          <p:nvPr/>
        </p:nvSpPr>
        <p:spPr>
          <a:xfrm>
            <a:off x="371568" y="1417038"/>
            <a:ext cx="8468120" cy="48524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Carry out some research on computer networks, in particular LANs, WiFi, Network topologies and connectivity devices.</a:t>
            </a:r>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Use the symbols on the right to create an appropriate network over the floorplan on the next slide.</a:t>
            </a:r>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Make sure your network meets all the following requirements:</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Each member of the main office needs a desktop PC</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Angela, Pam, Dwight and Oscar also use an office issued smart phone</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The following rooms new access to WiFi:</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Meeting room (top right)</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Reception</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Conference Room</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Main office</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Use a circle with a transparent fill (so you can see the network underneath) with a width and height of 12.5cm to provide the WiFi coverage needed to cover the rooms above:</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The circles need to have a WAP at the centre</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The 12.5cm diameter circles represent the maximum range of each WAP</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They WAP icons must be attached to a wall</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You must use the minimum number of WAP possible to provide the coverage needed</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All desktop PCs use wired connections in a star network configuration</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The top left server room, conference room and main office need to be on one subnet with its own switch</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All other rooms are on a separate subnet and will require its own hardware for this</a:t>
            </a:r>
            <a:endParaRPr/>
          </a:p>
          <a:p>
            <a:pPr indent="-228600" lvl="1" marL="685800" marR="0" rtl="0" algn="l">
              <a:spcBef>
                <a:spcPts val="0"/>
              </a:spcBef>
              <a:spcAft>
                <a:spcPts val="0"/>
              </a:spcAft>
              <a:buClr>
                <a:srgbClr val="595959"/>
              </a:buClr>
              <a:buSzPts val="1100"/>
              <a:buFont typeface="Century Gothic"/>
              <a:buAutoNum type="arabicPeriod"/>
            </a:pPr>
            <a:r>
              <a:rPr b="0" i="0" lang="en-GB" sz="1100" u="none" cap="none" strike="noStrike">
                <a:solidFill>
                  <a:srgbClr val="595959"/>
                </a:solidFill>
                <a:latin typeface="Calibri"/>
                <a:ea typeface="Calibri"/>
                <a:cs typeface="Calibri"/>
                <a:sym typeface="Calibri"/>
              </a:rPr>
              <a:t>The two subnets need to be appropriately connected together</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The top left room needs to have a server placed in it and connected appropriately to the local subnet</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The server room needs hardware to appropriately connected the LAN to “The Internet”</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Reception needs a photocopier and it needs connecting to the local subnet</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A firewall should be placed somewhere appropriate </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158750" lvl="1" marL="685800" marR="0" rtl="0" algn="l">
              <a:lnSpc>
                <a:spcPct val="120000"/>
              </a:lnSpc>
              <a:spcBef>
                <a:spcPts val="0"/>
              </a:spcBef>
              <a:spcAft>
                <a:spcPts val="0"/>
              </a:spcAft>
              <a:buClr>
                <a:schemeClr val="dk1"/>
              </a:buClr>
              <a:buSzPts val="1100"/>
              <a:buFont typeface="Century Gothic"/>
              <a:buNone/>
            </a:pPr>
            <a:r>
              <a:t/>
            </a:r>
            <a:endParaRPr b="0" i="0" sz="1100" u="none" cap="none" strike="noStrike">
              <a:solidFill>
                <a:srgbClr val="595959"/>
              </a:solidFill>
              <a:latin typeface="Calibri"/>
              <a:ea typeface="Calibri"/>
              <a:cs typeface="Calibri"/>
              <a:sym typeface="Calibri"/>
            </a:endParaRPr>
          </a:p>
        </p:txBody>
      </p:sp>
      <p:pic>
        <p:nvPicPr>
          <p:cNvPr id="340" name="Google Shape;340;p22"/>
          <p:cNvPicPr preferRelativeResize="0"/>
          <p:nvPr/>
        </p:nvPicPr>
        <p:blipFill rotWithShape="1">
          <a:blip r:embed="rId3">
            <a:alphaModFix/>
          </a:blip>
          <a:srcRect b="0" l="0" r="0" t="0"/>
          <a:stretch/>
        </p:blipFill>
        <p:spPr>
          <a:xfrm>
            <a:off x="9426888" y="2700052"/>
            <a:ext cx="373563" cy="617525"/>
          </a:xfrm>
          <a:prstGeom prst="rect">
            <a:avLst/>
          </a:prstGeom>
          <a:noFill/>
          <a:ln>
            <a:noFill/>
          </a:ln>
        </p:spPr>
      </p:pic>
      <p:sp>
        <p:nvSpPr>
          <p:cNvPr id="341" name="Google Shape;341;p22"/>
          <p:cNvSpPr txBox="1"/>
          <p:nvPr/>
        </p:nvSpPr>
        <p:spPr>
          <a:xfrm>
            <a:off x="9293074" y="2584108"/>
            <a:ext cx="634148" cy="15004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Router</a:t>
            </a:r>
            <a:endParaRPr sz="1200">
              <a:solidFill>
                <a:srgbClr val="595959"/>
              </a:solidFill>
              <a:latin typeface="Times New Roman"/>
              <a:ea typeface="Times New Roman"/>
              <a:cs typeface="Times New Roman"/>
              <a:sym typeface="Times New Roman"/>
            </a:endParaRPr>
          </a:p>
        </p:txBody>
      </p:sp>
      <p:pic>
        <p:nvPicPr>
          <p:cNvPr id="342" name="Google Shape;342;p22"/>
          <p:cNvPicPr preferRelativeResize="0"/>
          <p:nvPr/>
        </p:nvPicPr>
        <p:blipFill rotWithShape="1">
          <a:blip r:embed="rId4">
            <a:alphaModFix/>
          </a:blip>
          <a:srcRect b="10916" l="0" r="0" t="0"/>
          <a:stretch/>
        </p:blipFill>
        <p:spPr>
          <a:xfrm>
            <a:off x="10604897" y="2767495"/>
            <a:ext cx="1219835" cy="331760"/>
          </a:xfrm>
          <a:prstGeom prst="rect">
            <a:avLst/>
          </a:prstGeom>
          <a:noFill/>
          <a:ln>
            <a:noFill/>
          </a:ln>
        </p:spPr>
      </p:pic>
      <p:sp>
        <p:nvSpPr>
          <p:cNvPr id="343" name="Google Shape;343;p22"/>
          <p:cNvSpPr txBox="1"/>
          <p:nvPr/>
        </p:nvSpPr>
        <p:spPr>
          <a:xfrm>
            <a:off x="10961946" y="2628515"/>
            <a:ext cx="823389" cy="11171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Switch</a:t>
            </a:r>
            <a:endParaRPr sz="1200">
              <a:solidFill>
                <a:srgbClr val="595959"/>
              </a:solidFill>
              <a:latin typeface="Times New Roman"/>
              <a:ea typeface="Times New Roman"/>
              <a:cs typeface="Times New Roman"/>
              <a:sym typeface="Times New Roman"/>
            </a:endParaRPr>
          </a:p>
        </p:txBody>
      </p:sp>
      <p:pic>
        <p:nvPicPr>
          <p:cNvPr id="344" name="Google Shape;344;p22"/>
          <p:cNvPicPr preferRelativeResize="0"/>
          <p:nvPr/>
        </p:nvPicPr>
        <p:blipFill rotWithShape="1">
          <a:blip r:embed="rId5">
            <a:alphaModFix/>
          </a:blip>
          <a:srcRect b="0" l="0" r="0" t="0"/>
          <a:stretch/>
        </p:blipFill>
        <p:spPr>
          <a:xfrm>
            <a:off x="10029241" y="2739078"/>
            <a:ext cx="501650" cy="540586"/>
          </a:xfrm>
          <a:prstGeom prst="rect">
            <a:avLst/>
          </a:prstGeom>
          <a:noFill/>
          <a:ln>
            <a:noFill/>
          </a:ln>
        </p:spPr>
      </p:pic>
      <p:sp>
        <p:nvSpPr>
          <p:cNvPr id="345" name="Google Shape;345;p22"/>
          <p:cNvSpPr txBox="1"/>
          <p:nvPr/>
        </p:nvSpPr>
        <p:spPr>
          <a:xfrm>
            <a:off x="9972091" y="2612180"/>
            <a:ext cx="614045" cy="1499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WAP</a:t>
            </a:r>
            <a:endParaRPr sz="1200">
              <a:solidFill>
                <a:srgbClr val="595959"/>
              </a:solidFill>
              <a:latin typeface="Times New Roman"/>
              <a:ea typeface="Times New Roman"/>
              <a:cs typeface="Times New Roman"/>
              <a:sym typeface="Times New Roman"/>
            </a:endParaRPr>
          </a:p>
        </p:txBody>
      </p:sp>
      <p:pic>
        <p:nvPicPr>
          <p:cNvPr id="346" name="Google Shape;346;p22"/>
          <p:cNvPicPr preferRelativeResize="0"/>
          <p:nvPr/>
        </p:nvPicPr>
        <p:blipFill rotWithShape="1">
          <a:blip r:embed="rId6">
            <a:alphaModFix/>
          </a:blip>
          <a:srcRect b="0" l="0" r="0" t="0"/>
          <a:stretch/>
        </p:blipFill>
        <p:spPr>
          <a:xfrm rot="-1532121">
            <a:off x="9501033" y="5004394"/>
            <a:ext cx="241300" cy="283845"/>
          </a:xfrm>
          <a:prstGeom prst="rect">
            <a:avLst/>
          </a:prstGeom>
          <a:noFill/>
          <a:ln>
            <a:noFill/>
          </a:ln>
        </p:spPr>
      </p:pic>
      <p:sp>
        <p:nvSpPr>
          <p:cNvPr id="347" name="Google Shape;347;p22"/>
          <p:cNvSpPr txBox="1"/>
          <p:nvPr/>
        </p:nvSpPr>
        <p:spPr>
          <a:xfrm>
            <a:off x="9818908" y="4959538"/>
            <a:ext cx="1122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rgbClr val="595959"/>
                </a:solidFill>
                <a:latin typeface="Calibri"/>
                <a:ea typeface="Calibri"/>
                <a:cs typeface="Calibri"/>
                <a:sym typeface="Calibri"/>
              </a:rPr>
              <a:t>Indicates a wireless enabled device</a:t>
            </a:r>
            <a:endParaRPr/>
          </a:p>
        </p:txBody>
      </p:sp>
      <p:pic>
        <p:nvPicPr>
          <p:cNvPr descr="firewall denco 01" id="348" name="Google Shape;348;p22"/>
          <p:cNvPicPr preferRelativeResize="0"/>
          <p:nvPr/>
        </p:nvPicPr>
        <p:blipFill rotWithShape="1">
          <a:blip r:embed="rId7">
            <a:alphaModFix/>
          </a:blip>
          <a:srcRect b="7397" l="1" r="46348" t="0"/>
          <a:stretch/>
        </p:blipFill>
        <p:spPr>
          <a:xfrm>
            <a:off x="9485308" y="3672042"/>
            <a:ext cx="245745" cy="1057910"/>
          </a:xfrm>
          <a:prstGeom prst="rect">
            <a:avLst/>
          </a:prstGeom>
          <a:noFill/>
          <a:ln>
            <a:noFill/>
          </a:ln>
        </p:spPr>
      </p:pic>
      <p:sp>
        <p:nvSpPr>
          <p:cNvPr id="349" name="Google Shape;349;p22"/>
          <p:cNvSpPr txBox="1"/>
          <p:nvPr/>
        </p:nvSpPr>
        <p:spPr>
          <a:xfrm>
            <a:off x="9426888" y="3517102"/>
            <a:ext cx="377190" cy="15494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Firewall</a:t>
            </a:r>
            <a:endParaRPr sz="1200">
              <a:solidFill>
                <a:srgbClr val="595959"/>
              </a:solidFill>
              <a:latin typeface="Times New Roman"/>
              <a:ea typeface="Times New Roman"/>
              <a:cs typeface="Times New Roman"/>
              <a:sym typeface="Times New Roman"/>
            </a:endParaRPr>
          </a:p>
        </p:txBody>
      </p:sp>
      <p:pic>
        <p:nvPicPr>
          <p:cNvPr descr="File:Computer Display.svg - Wikimedia Commons" id="350" name="Google Shape;350;p22"/>
          <p:cNvPicPr preferRelativeResize="0"/>
          <p:nvPr/>
        </p:nvPicPr>
        <p:blipFill rotWithShape="1">
          <a:blip r:embed="rId8">
            <a:alphaModFix/>
          </a:blip>
          <a:srcRect b="0" l="0" r="0" t="0"/>
          <a:stretch/>
        </p:blipFill>
        <p:spPr>
          <a:xfrm flipH="1">
            <a:off x="9387975" y="1884936"/>
            <a:ext cx="456811" cy="472264"/>
          </a:xfrm>
          <a:prstGeom prst="rect">
            <a:avLst/>
          </a:prstGeom>
          <a:noFill/>
          <a:ln>
            <a:noFill/>
          </a:ln>
        </p:spPr>
      </p:pic>
      <p:sp>
        <p:nvSpPr>
          <p:cNvPr id="351" name="Google Shape;351;p22"/>
          <p:cNvSpPr txBox="1"/>
          <p:nvPr/>
        </p:nvSpPr>
        <p:spPr>
          <a:xfrm>
            <a:off x="9301783" y="1746964"/>
            <a:ext cx="646431" cy="13792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Desktop PC</a:t>
            </a:r>
            <a:endParaRPr b="1" sz="1200">
              <a:solidFill>
                <a:srgbClr val="595959"/>
              </a:solidFill>
              <a:latin typeface="Times New Roman"/>
              <a:ea typeface="Times New Roman"/>
              <a:cs typeface="Times New Roman"/>
              <a:sym typeface="Times New Roman"/>
            </a:endParaRPr>
          </a:p>
        </p:txBody>
      </p:sp>
      <p:pic>
        <p:nvPicPr>
          <p:cNvPr id="352" name="Google Shape;352;p22"/>
          <p:cNvPicPr preferRelativeResize="0"/>
          <p:nvPr/>
        </p:nvPicPr>
        <p:blipFill rotWithShape="1">
          <a:blip r:embed="rId9">
            <a:alphaModFix/>
          </a:blip>
          <a:srcRect b="17153" l="0" r="0" t="10041"/>
          <a:stretch/>
        </p:blipFill>
        <p:spPr>
          <a:xfrm>
            <a:off x="9927222" y="3662410"/>
            <a:ext cx="814705" cy="849283"/>
          </a:xfrm>
          <a:prstGeom prst="rect">
            <a:avLst/>
          </a:prstGeom>
          <a:noFill/>
          <a:ln>
            <a:noFill/>
          </a:ln>
        </p:spPr>
      </p:pic>
      <p:sp>
        <p:nvSpPr>
          <p:cNvPr id="353" name="Google Shape;353;p22"/>
          <p:cNvSpPr txBox="1"/>
          <p:nvPr/>
        </p:nvSpPr>
        <p:spPr>
          <a:xfrm>
            <a:off x="9927222" y="3536030"/>
            <a:ext cx="754912" cy="1592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Server</a:t>
            </a:r>
            <a:endParaRPr sz="1200">
              <a:solidFill>
                <a:srgbClr val="595959"/>
              </a:solidFill>
              <a:latin typeface="Times New Roman"/>
              <a:ea typeface="Times New Roman"/>
              <a:cs typeface="Times New Roman"/>
              <a:sym typeface="Times New Roman"/>
            </a:endParaRPr>
          </a:p>
        </p:txBody>
      </p:sp>
      <p:pic>
        <p:nvPicPr>
          <p:cNvPr id="354" name="Google Shape;354;p22"/>
          <p:cNvPicPr preferRelativeResize="0"/>
          <p:nvPr/>
        </p:nvPicPr>
        <p:blipFill rotWithShape="1">
          <a:blip r:embed="rId10">
            <a:alphaModFix/>
          </a:blip>
          <a:srcRect b="0" l="12214" r="12495" t="0"/>
          <a:stretch/>
        </p:blipFill>
        <p:spPr>
          <a:xfrm flipH="1">
            <a:off x="10134516" y="1870751"/>
            <a:ext cx="340732" cy="452706"/>
          </a:xfrm>
          <a:prstGeom prst="rect">
            <a:avLst/>
          </a:prstGeom>
          <a:noFill/>
          <a:ln>
            <a:noFill/>
          </a:ln>
        </p:spPr>
      </p:pic>
      <p:sp>
        <p:nvSpPr>
          <p:cNvPr id="355" name="Google Shape;355;p22"/>
          <p:cNvSpPr txBox="1"/>
          <p:nvPr/>
        </p:nvSpPr>
        <p:spPr>
          <a:xfrm>
            <a:off x="9991325" y="1734288"/>
            <a:ext cx="613572" cy="15002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Tablet</a:t>
            </a:r>
            <a:endParaRPr sz="1200">
              <a:solidFill>
                <a:srgbClr val="595959"/>
              </a:solidFill>
              <a:latin typeface="Times New Roman"/>
              <a:ea typeface="Times New Roman"/>
              <a:cs typeface="Times New Roman"/>
              <a:sym typeface="Times New Roman"/>
            </a:endParaRPr>
          </a:p>
        </p:txBody>
      </p:sp>
      <p:pic>
        <p:nvPicPr>
          <p:cNvPr descr="Image result for photocopier" id="356" name="Google Shape;356;p22"/>
          <p:cNvPicPr preferRelativeResize="0"/>
          <p:nvPr/>
        </p:nvPicPr>
        <p:blipFill rotWithShape="1">
          <a:blip r:embed="rId11">
            <a:alphaModFix/>
          </a:blip>
          <a:srcRect b="0" l="0" r="0" t="0"/>
          <a:stretch/>
        </p:blipFill>
        <p:spPr>
          <a:xfrm>
            <a:off x="10848489" y="3689102"/>
            <a:ext cx="814915" cy="814852"/>
          </a:xfrm>
          <a:prstGeom prst="rect">
            <a:avLst/>
          </a:prstGeom>
          <a:noFill/>
          <a:ln>
            <a:noFill/>
          </a:ln>
        </p:spPr>
      </p:pic>
      <p:sp>
        <p:nvSpPr>
          <p:cNvPr id="357" name="Google Shape;357;p22"/>
          <p:cNvSpPr txBox="1"/>
          <p:nvPr/>
        </p:nvSpPr>
        <p:spPr>
          <a:xfrm>
            <a:off x="10848489" y="3570420"/>
            <a:ext cx="822960" cy="11164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Photocopier</a:t>
            </a:r>
            <a:endParaRPr sz="1200">
              <a:solidFill>
                <a:srgbClr val="595959"/>
              </a:solidFill>
              <a:latin typeface="Times New Roman"/>
              <a:ea typeface="Times New Roman"/>
              <a:cs typeface="Times New Roman"/>
              <a:sym typeface="Times New Roman"/>
            </a:endParaRPr>
          </a:p>
        </p:txBody>
      </p:sp>
      <p:pic>
        <p:nvPicPr>
          <p:cNvPr id="358" name="Google Shape;358;p22"/>
          <p:cNvPicPr preferRelativeResize="0"/>
          <p:nvPr/>
        </p:nvPicPr>
        <p:blipFill rotWithShape="1">
          <a:blip r:embed="rId12">
            <a:alphaModFix/>
          </a:blip>
          <a:srcRect b="0" l="0" r="0" t="0"/>
          <a:stretch/>
        </p:blipFill>
        <p:spPr>
          <a:xfrm>
            <a:off x="10701013" y="1839582"/>
            <a:ext cx="251654" cy="425305"/>
          </a:xfrm>
          <a:prstGeom prst="rect">
            <a:avLst/>
          </a:prstGeom>
          <a:noFill/>
          <a:ln>
            <a:noFill/>
          </a:ln>
        </p:spPr>
      </p:pic>
      <p:sp>
        <p:nvSpPr>
          <p:cNvPr id="359" name="Google Shape;359;p22"/>
          <p:cNvSpPr txBox="1"/>
          <p:nvPr/>
        </p:nvSpPr>
        <p:spPr>
          <a:xfrm>
            <a:off x="10516768" y="1744091"/>
            <a:ext cx="614045" cy="14997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900">
                <a:solidFill>
                  <a:srgbClr val="595959"/>
                </a:solidFill>
                <a:latin typeface="Calibri"/>
                <a:ea typeface="Calibri"/>
                <a:cs typeface="Calibri"/>
                <a:sym typeface="Calibri"/>
              </a:rPr>
              <a:t>Phone</a:t>
            </a:r>
            <a:endParaRPr sz="1200">
              <a:solidFill>
                <a:srgbClr val="595959"/>
              </a:solidFill>
              <a:latin typeface="Times New Roman"/>
              <a:ea typeface="Times New Roman"/>
              <a:cs typeface="Times New Roman"/>
              <a:sym typeface="Times New Roman"/>
            </a:endParaRPr>
          </a:p>
        </p:txBody>
      </p:sp>
      <p:grpSp>
        <p:nvGrpSpPr>
          <p:cNvPr id="360" name="Google Shape;360;p22"/>
          <p:cNvGrpSpPr/>
          <p:nvPr/>
        </p:nvGrpSpPr>
        <p:grpSpPr>
          <a:xfrm>
            <a:off x="9084595" y="1216457"/>
            <a:ext cx="2945972" cy="4314702"/>
            <a:chOff x="8705558" y="1906989"/>
            <a:chExt cx="2983679" cy="4314702"/>
          </a:xfrm>
        </p:grpSpPr>
        <p:sp>
          <p:nvSpPr>
            <p:cNvPr id="361" name="Google Shape;361;p22"/>
            <p:cNvSpPr/>
            <p:nvPr/>
          </p:nvSpPr>
          <p:spPr>
            <a:xfrm>
              <a:off x="8776355" y="2149311"/>
              <a:ext cx="2912882" cy="4072380"/>
            </a:xfrm>
            <a:prstGeom prst="rect">
              <a:avLst/>
            </a:prstGeom>
            <a:noFill/>
            <a:ln cap="flat" cmpd="sng" w="12700">
              <a:solidFill>
                <a:srgbClr val="5E26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362" name="Google Shape;362;p22"/>
            <p:cNvSpPr txBox="1"/>
            <p:nvPr/>
          </p:nvSpPr>
          <p:spPr>
            <a:xfrm>
              <a:off x="8705558" y="1906989"/>
              <a:ext cx="188929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595959"/>
                  </a:solidFill>
                  <a:latin typeface="Calibri"/>
                  <a:ea typeface="Calibri"/>
                  <a:cs typeface="Calibri"/>
                  <a:sym typeface="Calibri"/>
                </a:rPr>
                <a:t>Use the following symbols:</a:t>
              </a:r>
              <a:endParaRPr/>
            </a:p>
          </p:txBody>
        </p:sp>
      </p:grpSp>
      <p:sp>
        <p:nvSpPr>
          <p:cNvPr id="363" name="Google Shape;363;p22"/>
          <p:cNvSpPr/>
          <p:nvPr/>
        </p:nvSpPr>
        <p:spPr>
          <a:xfrm>
            <a:off x="371568" y="5493875"/>
            <a:ext cx="6096000"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100">
                <a:solidFill>
                  <a:srgbClr val="595959"/>
                </a:solidFill>
                <a:latin typeface="Calibri"/>
                <a:ea typeface="Calibri"/>
                <a:cs typeface="Calibri"/>
                <a:sym typeface="Calibri"/>
              </a:rPr>
              <a:t>Additional help:</a:t>
            </a:r>
            <a:endParaRPr/>
          </a:p>
        </p:txBody>
      </p:sp>
      <p:sp>
        <p:nvSpPr>
          <p:cNvPr id="364" name="Google Shape;364;p22"/>
          <p:cNvSpPr/>
          <p:nvPr/>
        </p:nvSpPr>
        <p:spPr>
          <a:xfrm>
            <a:off x="423958" y="5727204"/>
            <a:ext cx="8566369" cy="879079"/>
          </a:xfrm>
          <a:prstGeom prst="rect">
            <a:avLst/>
          </a:prstGeom>
          <a:no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For additional help and support in structuring your answer you might like to watch some of the videos from the following Craig ‘n’ Dave playlists:</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OCR: SLR 11 – Networks</a:t>
            </a:r>
            <a:endParaRPr/>
          </a:p>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13"/>
              </a:rPr>
              <a:t>https://student.craigndave.org/videos/slr-11-networks</a:t>
            </a:r>
            <a:endParaRPr sz="1100">
              <a:solidFill>
                <a:srgbClr val="59595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3"/>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2 hours</a:t>
            </a:r>
            <a:endParaRPr/>
          </a:p>
        </p:txBody>
      </p:sp>
      <p:sp>
        <p:nvSpPr>
          <p:cNvPr id="371" name="Google Shape;371;p23"/>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12</a:t>
            </a:r>
            <a:endParaRPr/>
          </a:p>
        </p:txBody>
      </p:sp>
      <p:sp>
        <p:nvSpPr>
          <p:cNvPr id="372" name="Google Shape;372;p23"/>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Types of networks</a:t>
            </a:r>
            <a:endParaRPr/>
          </a:p>
        </p:txBody>
      </p:sp>
      <p:sp>
        <p:nvSpPr>
          <p:cNvPr id="373" name="Google Shape;373;p23"/>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Networks task</a:t>
            </a:r>
            <a:endParaRPr/>
          </a:p>
        </p:txBody>
      </p:sp>
      <p:pic>
        <p:nvPicPr>
          <p:cNvPr id="374" name="Google Shape;374;p23"/>
          <p:cNvPicPr preferRelativeResize="0"/>
          <p:nvPr/>
        </p:nvPicPr>
        <p:blipFill rotWithShape="1">
          <a:blip r:embed="rId3">
            <a:alphaModFix/>
          </a:blip>
          <a:srcRect b="0" l="0" r="0" t="0"/>
          <a:stretch/>
        </p:blipFill>
        <p:spPr>
          <a:xfrm>
            <a:off x="783452" y="1302512"/>
            <a:ext cx="11092006" cy="55183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7"/>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½ hour</a:t>
            </a:r>
            <a:endParaRPr/>
          </a:p>
        </p:txBody>
      </p:sp>
      <p:sp>
        <p:nvSpPr>
          <p:cNvPr id="40" name="Google Shape;40;p7"/>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1</a:t>
            </a:r>
            <a:endParaRPr/>
          </a:p>
        </p:txBody>
      </p:sp>
      <p:sp>
        <p:nvSpPr>
          <p:cNvPr id="41" name="Google Shape;41;p7"/>
          <p:cNvSpPr txBox="1"/>
          <p:nvPr/>
        </p:nvSpPr>
        <p:spPr>
          <a:xfrm>
            <a:off x="319178" y="907161"/>
            <a:ext cx="3813910" cy="362839"/>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l">
              <a:lnSpc>
                <a:spcPct val="90000"/>
              </a:lnSpc>
              <a:spcBef>
                <a:spcPts val="0"/>
              </a:spcBef>
              <a:spcAft>
                <a:spcPts val="0"/>
              </a:spcAft>
              <a:buClr>
                <a:srgbClr val="595959"/>
              </a:buClr>
              <a:buSzPct val="100000"/>
              <a:buFont typeface="Century Gothic"/>
              <a:buNone/>
            </a:pPr>
            <a:r>
              <a:rPr b="1" lang="en-GB" sz="1800">
                <a:solidFill>
                  <a:srgbClr val="595959"/>
                </a:solidFill>
                <a:latin typeface="Century Gothic"/>
                <a:ea typeface="Century Gothic"/>
                <a:cs typeface="Century Gothic"/>
                <a:sym typeface="Century Gothic"/>
              </a:rPr>
              <a:t>Why did you choose Computer Science?</a:t>
            </a:r>
            <a:endParaRPr/>
          </a:p>
        </p:txBody>
      </p:sp>
      <p:sp>
        <p:nvSpPr>
          <p:cNvPr id="42" name="Google Shape;42;p7"/>
          <p:cNvSpPr txBox="1"/>
          <p:nvPr/>
        </p:nvSpPr>
        <p:spPr>
          <a:xfrm>
            <a:off x="319178" y="1365161"/>
            <a:ext cx="978505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In this simple task you get the opportunity to tell me your choices and reasons behind choosing to study Computer Science.  Please answer all questions as best you can.</a:t>
            </a:r>
            <a:endParaRPr/>
          </a:p>
        </p:txBody>
      </p:sp>
      <p:grpSp>
        <p:nvGrpSpPr>
          <p:cNvPr id="43" name="Google Shape;43;p7"/>
          <p:cNvGrpSpPr/>
          <p:nvPr/>
        </p:nvGrpSpPr>
        <p:grpSpPr>
          <a:xfrm>
            <a:off x="319177" y="1674496"/>
            <a:ext cx="11442517" cy="5066681"/>
            <a:chOff x="319177" y="1701929"/>
            <a:chExt cx="11442517" cy="4563024"/>
          </a:xfrm>
        </p:grpSpPr>
        <p:grpSp>
          <p:nvGrpSpPr>
            <p:cNvPr id="44" name="Google Shape;44;p7"/>
            <p:cNvGrpSpPr/>
            <p:nvPr/>
          </p:nvGrpSpPr>
          <p:grpSpPr>
            <a:xfrm>
              <a:off x="319178" y="1701929"/>
              <a:ext cx="11442516" cy="861774"/>
              <a:chOff x="319178" y="1701929"/>
              <a:chExt cx="11442516" cy="861774"/>
            </a:xfrm>
          </p:grpSpPr>
          <p:sp>
            <p:nvSpPr>
              <p:cNvPr id="45" name="Google Shape;45;p7"/>
              <p:cNvSpPr/>
              <p:nvPr/>
            </p:nvSpPr>
            <p:spPr>
              <a:xfrm>
                <a:off x="401494" y="1963539"/>
                <a:ext cx="11360200" cy="60016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p:txBody>
          </p:sp>
          <p:sp>
            <p:nvSpPr>
              <p:cNvPr id="46" name="Google Shape;46;p7"/>
              <p:cNvSpPr/>
              <p:nvPr/>
            </p:nvSpPr>
            <p:spPr>
              <a:xfrm>
                <a:off x="319178" y="1701929"/>
                <a:ext cx="6096000" cy="2356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1. Why did you choose to study A level Computer Science?</a:t>
                </a:r>
                <a:endParaRPr/>
              </a:p>
            </p:txBody>
          </p:sp>
        </p:grpSp>
        <p:grpSp>
          <p:nvGrpSpPr>
            <p:cNvPr id="47" name="Google Shape;47;p7"/>
            <p:cNvGrpSpPr/>
            <p:nvPr/>
          </p:nvGrpSpPr>
          <p:grpSpPr>
            <a:xfrm>
              <a:off x="319177" y="2629834"/>
              <a:ext cx="11442517" cy="861774"/>
              <a:chOff x="319177" y="1701929"/>
              <a:chExt cx="11442517" cy="861774"/>
            </a:xfrm>
          </p:grpSpPr>
          <p:sp>
            <p:nvSpPr>
              <p:cNvPr id="48" name="Google Shape;48;p7"/>
              <p:cNvSpPr/>
              <p:nvPr/>
            </p:nvSpPr>
            <p:spPr>
              <a:xfrm>
                <a:off x="401494" y="1963539"/>
                <a:ext cx="11360200" cy="60016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p:txBody>
          </p:sp>
          <p:sp>
            <p:nvSpPr>
              <p:cNvPr id="49" name="Google Shape;49;p7"/>
              <p:cNvSpPr/>
              <p:nvPr/>
            </p:nvSpPr>
            <p:spPr>
              <a:xfrm>
                <a:off x="319177" y="1701929"/>
                <a:ext cx="7053173" cy="2356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2. What other courses have you chosen to study at Key Stage 5, and what made you choose this combination?</a:t>
                </a:r>
                <a:endParaRPr/>
              </a:p>
            </p:txBody>
          </p:sp>
        </p:grpSp>
        <p:grpSp>
          <p:nvGrpSpPr>
            <p:cNvPr id="50" name="Google Shape;50;p7"/>
            <p:cNvGrpSpPr/>
            <p:nvPr/>
          </p:nvGrpSpPr>
          <p:grpSpPr>
            <a:xfrm>
              <a:off x="319178" y="3557739"/>
              <a:ext cx="11442516" cy="861774"/>
              <a:chOff x="319178" y="1701929"/>
              <a:chExt cx="11442516" cy="861774"/>
            </a:xfrm>
          </p:grpSpPr>
          <p:sp>
            <p:nvSpPr>
              <p:cNvPr id="51" name="Google Shape;51;p7"/>
              <p:cNvSpPr/>
              <p:nvPr/>
            </p:nvSpPr>
            <p:spPr>
              <a:xfrm>
                <a:off x="401494" y="1963539"/>
                <a:ext cx="11360200" cy="60016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p:txBody>
          </p:sp>
          <p:sp>
            <p:nvSpPr>
              <p:cNvPr id="52" name="Google Shape;52;p7"/>
              <p:cNvSpPr/>
              <p:nvPr/>
            </p:nvSpPr>
            <p:spPr>
              <a:xfrm>
                <a:off x="319178" y="1701929"/>
                <a:ext cx="6096000" cy="2356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3. What are you hoping to achieve from studying Computer Science?</a:t>
                </a:r>
                <a:endParaRPr/>
              </a:p>
            </p:txBody>
          </p:sp>
        </p:grpSp>
        <p:grpSp>
          <p:nvGrpSpPr>
            <p:cNvPr id="53" name="Google Shape;53;p7"/>
            <p:cNvGrpSpPr/>
            <p:nvPr/>
          </p:nvGrpSpPr>
          <p:grpSpPr>
            <a:xfrm>
              <a:off x="319177" y="4480459"/>
              <a:ext cx="11442517" cy="861774"/>
              <a:chOff x="319177" y="1701929"/>
              <a:chExt cx="11442517" cy="861774"/>
            </a:xfrm>
          </p:grpSpPr>
          <p:sp>
            <p:nvSpPr>
              <p:cNvPr id="54" name="Google Shape;54;p7"/>
              <p:cNvSpPr/>
              <p:nvPr/>
            </p:nvSpPr>
            <p:spPr>
              <a:xfrm>
                <a:off x="401494" y="1963539"/>
                <a:ext cx="11360200" cy="60016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p:txBody>
          </p:sp>
          <p:sp>
            <p:nvSpPr>
              <p:cNvPr id="55" name="Google Shape;55;p7"/>
              <p:cNvSpPr/>
              <p:nvPr/>
            </p:nvSpPr>
            <p:spPr>
              <a:xfrm>
                <a:off x="319177" y="1701929"/>
                <a:ext cx="9633421" cy="2356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4. How would you describe yourself as a learner at GCSE?  What skills where you good at, what areas would you like to improve on? </a:t>
                </a:r>
                <a:endParaRPr/>
              </a:p>
            </p:txBody>
          </p:sp>
        </p:grpSp>
        <p:grpSp>
          <p:nvGrpSpPr>
            <p:cNvPr id="56" name="Google Shape;56;p7"/>
            <p:cNvGrpSpPr/>
            <p:nvPr/>
          </p:nvGrpSpPr>
          <p:grpSpPr>
            <a:xfrm>
              <a:off x="319177" y="5403179"/>
              <a:ext cx="11442517" cy="861774"/>
              <a:chOff x="319177" y="1701929"/>
              <a:chExt cx="11442517" cy="861774"/>
            </a:xfrm>
          </p:grpSpPr>
          <p:sp>
            <p:nvSpPr>
              <p:cNvPr id="57" name="Google Shape;57;p7"/>
              <p:cNvSpPr/>
              <p:nvPr/>
            </p:nvSpPr>
            <p:spPr>
              <a:xfrm>
                <a:off x="401494" y="1963539"/>
                <a:ext cx="11360200" cy="60016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p:txBody>
          </p:sp>
          <p:sp>
            <p:nvSpPr>
              <p:cNvPr id="58" name="Google Shape;58;p7"/>
              <p:cNvSpPr/>
              <p:nvPr/>
            </p:nvSpPr>
            <p:spPr>
              <a:xfrm>
                <a:off x="319177" y="1701929"/>
                <a:ext cx="9633421" cy="2356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5. What are your other hobbies and interests outside of school? Anything related to Computing?</a:t>
                </a:r>
                <a:endParaRPr/>
              </a:p>
            </p:txBody>
          </p:sp>
        </p:grpSp>
      </p:grpSp>
      <p:sp>
        <p:nvSpPr>
          <p:cNvPr id="59" name="Google Shape;59;p7"/>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“Tell me about yourself”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8"/>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2 hours</a:t>
            </a:r>
            <a:endParaRPr/>
          </a:p>
        </p:txBody>
      </p:sp>
      <p:sp>
        <p:nvSpPr>
          <p:cNvPr id="66" name="Google Shape;66;p8"/>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2</a:t>
            </a:r>
            <a:endParaRPr/>
          </a:p>
        </p:txBody>
      </p:sp>
      <p:sp>
        <p:nvSpPr>
          <p:cNvPr id="67" name="Google Shape;67;p8"/>
          <p:cNvSpPr txBox="1"/>
          <p:nvPr/>
        </p:nvSpPr>
        <p:spPr>
          <a:xfrm>
            <a:off x="319178" y="907161"/>
            <a:ext cx="38139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Emerging computer technology</a:t>
            </a:r>
            <a:endParaRPr/>
          </a:p>
        </p:txBody>
      </p:sp>
      <p:sp>
        <p:nvSpPr>
          <p:cNvPr id="68" name="Google Shape;68;p8"/>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Independent research task</a:t>
            </a:r>
            <a:endParaRPr/>
          </a:p>
        </p:txBody>
      </p:sp>
      <p:sp>
        <p:nvSpPr>
          <p:cNvPr id="69" name="Google Shape;69;p8"/>
          <p:cNvSpPr txBox="1"/>
          <p:nvPr/>
        </p:nvSpPr>
        <p:spPr>
          <a:xfrm>
            <a:off x="319178" y="1417038"/>
            <a:ext cx="61560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In this task you get to investigate any area of emerging computer technology which interests you.</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You can pick any area which interests you, but examples could be: </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Artificial intelligence</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Robotics</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Automated self driving cars</a:t>
            </a:r>
            <a:endParaRPr/>
          </a:p>
          <a:p>
            <a:pPr indent="-171450" lvl="0" marL="171450" marR="0" rtl="0" algn="l">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Quantum computing</a:t>
            </a:r>
            <a:endParaRPr/>
          </a:p>
          <a:p>
            <a:pPr indent="-101600" lvl="0" marL="171450" marR="0" rtl="0" algn="l">
              <a:spcBef>
                <a:spcPts val="0"/>
              </a:spcBef>
              <a:spcAft>
                <a:spcPts val="0"/>
              </a:spcAft>
              <a:buClr>
                <a:schemeClr val="dk1"/>
              </a:buClr>
              <a:buSzPts val="1100"/>
              <a:buFont typeface="Arial"/>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In no more than ONE side of A4 summarise the area you have chosen under the following four headings: </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What is it?</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What are the possible Social, Moral, Cultural and Ethical </a:t>
            </a:r>
            <a:r>
              <a:rPr b="1" lang="en-GB" sz="1100">
                <a:solidFill>
                  <a:srgbClr val="595959"/>
                </a:solidFill>
                <a:latin typeface="Calibri"/>
                <a:ea typeface="Calibri"/>
                <a:cs typeface="Calibri"/>
                <a:sym typeface="Calibri"/>
              </a:rPr>
              <a:t>benefits</a:t>
            </a:r>
            <a:r>
              <a:rPr lang="en-GB" sz="1100">
                <a:solidFill>
                  <a:srgbClr val="595959"/>
                </a:solidFill>
                <a:latin typeface="Calibri"/>
                <a:ea typeface="Calibri"/>
                <a:cs typeface="Calibri"/>
                <a:sym typeface="Calibri"/>
              </a:rPr>
              <a:t> of this technology on society</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What are the possible Social, Moral, Cultural and Ethical </a:t>
            </a:r>
            <a:r>
              <a:rPr b="1" lang="en-GB" sz="1100">
                <a:solidFill>
                  <a:srgbClr val="595959"/>
                </a:solidFill>
                <a:latin typeface="Calibri"/>
                <a:ea typeface="Calibri"/>
                <a:cs typeface="Calibri"/>
                <a:sym typeface="Calibri"/>
              </a:rPr>
              <a:t>risks</a:t>
            </a:r>
            <a:r>
              <a:rPr lang="en-GB" sz="1100">
                <a:solidFill>
                  <a:srgbClr val="595959"/>
                </a:solidFill>
                <a:latin typeface="Calibri"/>
                <a:ea typeface="Calibri"/>
                <a:cs typeface="Calibri"/>
                <a:sym typeface="Calibri"/>
              </a:rPr>
              <a:t> of this technology on society</a:t>
            </a:r>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My conclusion on this technology and what it will mean for our world 10 years from now</a:t>
            </a:r>
            <a:endParaRPr/>
          </a:p>
          <a:p>
            <a:pPr indent="-101600" lvl="0" marL="171450" marR="0" rtl="0" algn="l">
              <a:spcBef>
                <a:spcPts val="0"/>
              </a:spcBef>
              <a:spcAft>
                <a:spcPts val="0"/>
              </a:spcAft>
              <a:buClr>
                <a:schemeClr val="dk1"/>
              </a:buClr>
              <a:buSzPts val="1100"/>
              <a:buFont typeface="Arial"/>
              <a:buNone/>
            </a:pPr>
            <a:r>
              <a:t/>
            </a:r>
            <a:endParaRPr sz="1100">
              <a:solidFill>
                <a:srgbClr val="595959"/>
              </a:solidFill>
              <a:latin typeface="Calibri"/>
              <a:ea typeface="Calibri"/>
              <a:cs typeface="Calibri"/>
              <a:sym typeface="Calibri"/>
            </a:endParaRPr>
          </a:p>
        </p:txBody>
      </p:sp>
      <p:sp>
        <p:nvSpPr>
          <p:cNvPr id="70" name="Google Shape;70;p8"/>
          <p:cNvSpPr/>
          <p:nvPr/>
        </p:nvSpPr>
        <p:spPr>
          <a:xfrm>
            <a:off x="319178" y="4649437"/>
            <a:ext cx="6096000"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100">
                <a:solidFill>
                  <a:srgbClr val="595959"/>
                </a:solidFill>
                <a:latin typeface="Calibri"/>
                <a:ea typeface="Calibri"/>
                <a:cs typeface="Calibri"/>
                <a:sym typeface="Calibri"/>
              </a:rPr>
              <a:t>Additional help:</a:t>
            </a:r>
            <a:endParaRPr/>
          </a:p>
        </p:txBody>
      </p:sp>
      <p:sp>
        <p:nvSpPr>
          <p:cNvPr id="71" name="Google Shape;71;p8"/>
          <p:cNvSpPr/>
          <p:nvPr/>
        </p:nvSpPr>
        <p:spPr>
          <a:xfrm>
            <a:off x="401494" y="4911047"/>
            <a:ext cx="11360200" cy="1039791"/>
          </a:xfrm>
          <a:prstGeom prst="rect">
            <a:avLst/>
          </a:prstGeom>
          <a:no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For additional help and support in structuring your answer you might like to watch some of the videos from the following Craig ‘n’ Dave playlists:</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OCR:</a:t>
            </a:r>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SLR 17 – Ethical, morale and cultural issues</a:t>
            </a:r>
            <a:endParaRPr/>
          </a:p>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3"/>
              </a:rPr>
              <a:t>https://student.craigndave.org/videos/slr-17-ethical-moral-and-cultural-issues</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9"/>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2 hours</a:t>
            </a:r>
            <a:endParaRPr/>
          </a:p>
        </p:txBody>
      </p:sp>
      <p:sp>
        <p:nvSpPr>
          <p:cNvPr id="78" name="Google Shape;78;p9"/>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3</a:t>
            </a:r>
            <a:endParaRPr/>
          </a:p>
        </p:txBody>
      </p:sp>
      <p:sp>
        <p:nvSpPr>
          <p:cNvPr id="79" name="Google Shape;79;p9"/>
          <p:cNvSpPr txBox="1"/>
          <p:nvPr/>
        </p:nvSpPr>
        <p:spPr>
          <a:xfrm>
            <a:off x="319178" y="907161"/>
            <a:ext cx="38139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Thinking like a computer</a:t>
            </a:r>
            <a:endParaRPr/>
          </a:p>
        </p:txBody>
      </p:sp>
      <p:sp>
        <p:nvSpPr>
          <p:cNvPr id="80" name="Google Shape;80;p9"/>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What is “computational thinking”?</a:t>
            </a:r>
            <a:endParaRPr/>
          </a:p>
        </p:txBody>
      </p:sp>
      <p:sp>
        <p:nvSpPr>
          <p:cNvPr id="81" name="Google Shape;81;p9"/>
          <p:cNvSpPr txBox="1"/>
          <p:nvPr/>
        </p:nvSpPr>
        <p:spPr>
          <a:xfrm>
            <a:off x="319178" y="1417038"/>
            <a:ext cx="6191350" cy="2462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At the heart of Computer Science is the ability to look at problems, analyse them, break them down and solve them in a way which involves a variety of “Computational Thinking” skills.</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Download the “Computational thinking and Computational methods placemats” from Craig n Dave: </a:t>
            </a:r>
            <a:endParaRPr/>
          </a:p>
          <a:p>
            <a:pPr indent="-228600" lvl="1" marL="685800" marR="0" rtl="0" algn="l">
              <a:spcBef>
                <a:spcPts val="0"/>
              </a:spcBef>
              <a:spcAft>
                <a:spcPts val="0"/>
              </a:spcAft>
              <a:buClr>
                <a:srgbClr val="595959"/>
              </a:buClr>
              <a:buSzPts val="1100"/>
              <a:buFont typeface="Arial"/>
              <a:buChar char="•"/>
            </a:pPr>
            <a:r>
              <a:rPr b="0" i="0" lang="en-GB" sz="1100" u="sng" cap="none" strike="noStrike">
                <a:solidFill>
                  <a:schemeClr val="hlink"/>
                </a:solidFill>
                <a:latin typeface="Calibri"/>
                <a:ea typeface="Calibri"/>
                <a:cs typeface="Calibri"/>
                <a:sym typeface="Calibri"/>
                <a:hlinkClick r:id="rId3"/>
              </a:rPr>
              <a:t>https://student.craigndave.org/specification-key-terminology-and-cheat-sheets</a:t>
            </a:r>
            <a:r>
              <a:rPr b="0" i="0" lang="en-GB" sz="1100" u="none" cap="none" strike="noStrike">
                <a:solidFill>
                  <a:srgbClr val="595959"/>
                </a:solidFill>
                <a:latin typeface="Calibri"/>
                <a:ea typeface="Calibri"/>
                <a:cs typeface="Calibri"/>
                <a:sym typeface="Calibri"/>
              </a:rPr>
              <a:t> </a:t>
            </a:r>
            <a:endParaRPr/>
          </a:p>
          <a:p>
            <a:pPr indent="0" lvl="1" marL="457200" marR="0" rtl="0" algn="l">
              <a:spcBef>
                <a:spcPts val="0"/>
              </a:spcBef>
              <a:spcAft>
                <a:spcPts val="0"/>
              </a:spcAft>
              <a:buNone/>
            </a:pPr>
            <a:r>
              <a:t/>
            </a:r>
            <a:endParaRPr b="0" i="0" sz="1100" u="none" cap="none" strike="noStrike">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Create your own spider diagram / mind map which shows your clear understanding of the 5 different computational thinking strands</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Keep it to a single side of A4 / A3</a:t>
            </a:r>
            <a:endParaRPr/>
          </a:p>
          <a:p>
            <a:pPr indent="-158750" lvl="0" marL="228600" marR="0" rtl="0" algn="l">
              <a:spcBef>
                <a:spcPts val="0"/>
              </a:spcBef>
              <a:spcAft>
                <a:spcPts val="0"/>
              </a:spcAft>
              <a:buClr>
                <a:schemeClr val="dk1"/>
              </a:buClr>
              <a:buSzPts val="1100"/>
              <a:buFont typeface="Century Gothic"/>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Your goal is to imagine someone else has to revise from your mind map.  Ask yourself:</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Does it make sense? </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Is it clear?</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Does it cover all of the important concepts?</a:t>
            </a:r>
            <a:endParaRPr/>
          </a:p>
        </p:txBody>
      </p:sp>
      <p:pic>
        <p:nvPicPr>
          <p:cNvPr descr="A screenshot of a cell phone&#10;&#10;Description automatically generated" id="82" name="Google Shape;82;p9"/>
          <p:cNvPicPr preferRelativeResize="0"/>
          <p:nvPr/>
        </p:nvPicPr>
        <p:blipFill rotWithShape="1">
          <a:blip r:embed="rId4">
            <a:alphaModFix/>
          </a:blip>
          <a:srcRect b="0" l="0" r="0" t="0"/>
          <a:stretch/>
        </p:blipFill>
        <p:spPr>
          <a:xfrm rot="448727">
            <a:off x="5985197" y="3289410"/>
            <a:ext cx="5412021" cy="328364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id="83" name="Google Shape;83;p9"/>
          <p:cNvPicPr preferRelativeResize="0"/>
          <p:nvPr/>
        </p:nvPicPr>
        <p:blipFill rotWithShape="1">
          <a:blip r:embed="rId5">
            <a:alphaModFix/>
          </a:blip>
          <a:srcRect b="0" l="0" r="0" t="0"/>
          <a:stretch/>
        </p:blipFill>
        <p:spPr>
          <a:xfrm rot="191102">
            <a:off x="7400864" y="1389345"/>
            <a:ext cx="4377286" cy="292359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0"/>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4</a:t>
            </a:r>
            <a:endParaRPr/>
          </a:p>
        </p:txBody>
      </p:sp>
      <p:sp>
        <p:nvSpPr>
          <p:cNvPr id="90" name="Google Shape;90;p10"/>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The Cornell method of note taking</a:t>
            </a:r>
            <a:endParaRPr/>
          </a:p>
        </p:txBody>
      </p:sp>
      <p:sp>
        <p:nvSpPr>
          <p:cNvPr id="91" name="Google Shape;91;p10"/>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Note taking practice task</a:t>
            </a:r>
            <a:endParaRPr/>
          </a:p>
        </p:txBody>
      </p:sp>
      <p:sp>
        <p:nvSpPr>
          <p:cNvPr id="92" name="Google Shape;92;p10"/>
          <p:cNvSpPr txBox="1"/>
          <p:nvPr/>
        </p:nvSpPr>
        <p:spPr>
          <a:xfrm>
            <a:off x="319178" y="1417038"/>
            <a:ext cx="7453222" cy="47936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The expectation to do independent research at A Level will increase dramatically from GCSE.</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There is a real skill to taking decent notes outside of lesson which are of value.   Research has proven that one of the most effective methods is the “Cornell” note taking method.</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To start download the “Cornell note taking template” from Craig n Dave: </a:t>
            </a:r>
            <a:endParaRPr/>
          </a:p>
          <a:p>
            <a:pPr indent="-228600" lvl="1" marL="685800" marR="0" rtl="0" algn="l">
              <a:spcBef>
                <a:spcPts val="0"/>
              </a:spcBef>
              <a:spcAft>
                <a:spcPts val="0"/>
              </a:spcAft>
              <a:buClr>
                <a:srgbClr val="595959"/>
              </a:buClr>
              <a:buSzPts val="1100"/>
              <a:buFont typeface="Arial"/>
              <a:buChar char="•"/>
            </a:pPr>
            <a:r>
              <a:rPr b="0" i="0" lang="en-GB" sz="1100" u="sng" cap="none" strike="noStrike">
                <a:solidFill>
                  <a:schemeClr val="hlink"/>
                </a:solidFill>
                <a:latin typeface="Calibri"/>
                <a:ea typeface="Calibri"/>
                <a:cs typeface="Calibri"/>
                <a:sym typeface="Calibri"/>
                <a:hlinkClick r:id="rId3"/>
              </a:rPr>
              <a:t>https://craigndave.org/product/cornell-note-taking-template/</a:t>
            </a:r>
            <a:endParaRPr b="0" i="0" sz="1100" u="none" cap="none" strike="noStrike">
              <a:solidFill>
                <a:srgbClr val="595959"/>
              </a:solidFill>
              <a:latin typeface="Calibri"/>
              <a:ea typeface="Calibri"/>
              <a:cs typeface="Calibri"/>
              <a:sym typeface="Calibri"/>
            </a:endParaRPr>
          </a:p>
          <a:p>
            <a:pPr indent="0" lvl="1" marL="457200" marR="0" rtl="0" algn="l">
              <a:spcBef>
                <a:spcPts val="0"/>
              </a:spcBef>
              <a:spcAft>
                <a:spcPts val="0"/>
              </a:spcAft>
              <a:buNone/>
            </a:pPr>
            <a:r>
              <a:t/>
            </a:r>
            <a:endParaRPr b="0" i="0" sz="1100" u="none" cap="none" strike="noStrike">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Pick any two of the following videos from Craig ‘n’ Dave:</a:t>
            </a:r>
            <a:endParaRPr/>
          </a:p>
          <a:p>
            <a:pPr indent="-228600" lvl="1" marL="685800" marR="0" rtl="0" algn="l">
              <a:spcBef>
                <a:spcPts val="0"/>
              </a:spcBef>
              <a:spcAft>
                <a:spcPts val="0"/>
              </a:spcAft>
              <a:buClr>
                <a:srgbClr val="595959"/>
              </a:buClr>
              <a:buSzPts val="1050"/>
              <a:buFont typeface="Arial"/>
              <a:buChar char="•"/>
            </a:pPr>
            <a:r>
              <a:rPr b="0" i="0" lang="en-GB" sz="1050" u="none" cap="none" strike="noStrike">
                <a:solidFill>
                  <a:srgbClr val="595959"/>
                </a:solidFill>
                <a:latin typeface="Calibri"/>
                <a:ea typeface="Calibri"/>
                <a:cs typeface="Calibri"/>
                <a:sym typeface="Calibri"/>
              </a:rPr>
              <a:t>OCR: </a:t>
            </a:r>
            <a:r>
              <a:rPr b="0" i="0" lang="en-GB" sz="1050" u="sng" cap="none" strike="noStrike">
                <a:solidFill>
                  <a:schemeClr val="hlink"/>
                </a:solidFill>
                <a:latin typeface="Calibri"/>
                <a:ea typeface="Calibri"/>
                <a:cs typeface="Calibri"/>
                <a:sym typeface="Calibri"/>
                <a:hlinkClick r:id="rId4"/>
              </a:rPr>
              <a:t>https://student.craigndave.org/videos/ocr-alevel-slr01-alu-cu-registers-and-buses</a:t>
            </a:r>
            <a:r>
              <a:rPr b="0" i="0" lang="en-GB" sz="1050" u="none" cap="none" strike="noStrike">
                <a:solidFill>
                  <a:srgbClr val="595959"/>
                </a:solidFill>
                <a:latin typeface="Calibri"/>
                <a:ea typeface="Calibri"/>
                <a:cs typeface="Calibri"/>
                <a:sym typeface="Calibri"/>
              </a:rPr>
              <a:t> </a:t>
            </a:r>
            <a:endParaRPr/>
          </a:p>
          <a:p>
            <a:pPr indent="-228600" lvl="1" marL="685800" marR="0" rtl="0" algn="l">
              <a:spcBef>
                <a:spcPts val="0"/>
              </a:spcBef>
              <a:spcAft>
                <a:spcPts val="0"/>
              </a:spcAft>
              <a:buClr>
                <a:srgbClr val="595959"/>
              </a:buClr>
              <a:buSzPts val="1050"/>
              <a:buFont typeface="Arial"/>
              <a:buChar char="•"/>
            </a:pPr>
            <a:r>
              <a:rPr b="0" i="0" lang="en-GB" sz="1050" u="none" cap="none" strike="noStrike">
                <a:solidFill>
                  <a:srgbClr val="595959"/>
                </a:solidFill>
                <a:latin typeface="Calibri"/>
                <a:ea typeface="Calibri"/>
                <a:cs typeface="Calibri"/>
                <a:sym typeface="Calibri"/>
              </a:rPr>
              <a:t>OCR: </a:t>
            </a:r>
            <a:r>
              <a:rPr b="0" i="0" lang="en-GB" sz="1050" u="sng" cap="none" strike="noStrike">
                <a:solidFill>
                  <a:schemeClr val="hlink"/>
                </a:solidFill>
                <a:latin typeface="Calibri"/>
                <a:ea typeface="Calibri"/>
                <a:cs typeface="Calibri"/>
                <a:sym typeface="Calibri"/>
                <a:hlinkClick r:id="rId5"/>
              </a:rPr>
              <a:t>https://student.craigndave.org/videos/ocr-alevel-slr04-paging-segmentation-and-virtual-memory</a:t>
            </a:r>
            <a:r>
              <a:rPr b="0" i="0" lang="en-GB" sz="1050" u="none" cap="none" strike="noStrike">
                <a:solidFill>
                  <a:srgbClr val="595959"/>
                </a:solidFill>
                <a:latin typeface="Calibri"/>
                <a:ea typeface="Calibri"/>
                <a:cs typeface="Calibri"/>
                <a:sym typeface="Calibri"/>
              </a:rPr>
              <a:t> </a:t>
            </a:r>
            <a:endParaRPr/>
          </a:p>
          <a:p>
            <a:pPr indent="-228600" lvl="1" marL="685800" marR="0" rtl="0" algn="l">
              <a:spcBef>
                <a:spcPts val="0"/>
              </a:spcBef>
              <a:spcAft>
                <a:spcPts val="0"/>
              </a:spcAft>
              <a:buClr>
                <a:srgbClr val="595959"/>
              </a:buClr>
              <a:buSzPts val="1050"/>
              <a:buFont typeface="Arial"/>
              <a:buChar char="•"/>
            </a:pPr>
            <a:r>
              <a:rPr b="0" i="0" lang="en-GB" sz="1050" u="none" cap="none" strike="noStrike">
                <a:solidFill>
                  <a:srgbClr val="595959"/>
                </a:solidFill>
                <a:latin typeface="Calibri"/>
                <a:ea typeface="Calibri"/>
                <a:cs typeface="Calibri"/>
                <a:sym typeface="Calibri"/>
              </a:rPr>
              <a:t>OCR: </a:t>
            </a:r>
            <a:r>
              <a:rPr b="0" i="0" lang="en-GB" sz="1050" u="sng" cap="none" strike="noStrike">
                <a:solidFill>
                  <a:schemeClr val="hlink"/>
                </a:solidFill>
                <a:latin typeface="Calibri"/>
                <a:ea typeface="Calibri"/>
                <a:cs typeface="Calibri"/>
                <a:sym typeface="Calibri"/>
                <a:hlinkClick r:id="rId6"/>
              </a:rPr>
              <a:t>https://student.craigndave.org/videos/ocr-alevel-slr05-stages-of-compilation</a:t>
            </a:r>
            <a:r>
              <a:rPr b="0" i="0" lang="en-GB" sz="1050" u="none" cap="none" strike="noStrike">
                <a:solidFill>
                  <a:srgbClr val="595959"/>
                </a:solidFill>
                <a:latin typeface="Calibri"/>
                <a:ea typeface="Calibri"/>
                <a:cs typeface="Calibri"/>
                <a:sym typeface="Calibri"/>
              </a:rPr>
              <a:t> </a:t>
            </a:r>
            <a:endParaRPr/>
          </a:p>
          <a:p>
            <a:pPr indent="-228600" lvl="1" marL="685800" marR="0" rtl="0" algn="l">
              <a:spcBef>
                <a:spcPts val="0"/>
              </a:spcBef>
              <a:spcAft>
                <a:spcPts val="0"/>
              </a:spcAft>
              <a:buClr>
                <a:srgbClr val="595959"/>
              </a:buClr>
              <a:buSzPts val="1050"/>
              <a:buFont typeface="Arial"/>
              <a:buChar char="•"/>
            </a:pPr>
            <a:r>
              <a:rPr b="0" i="0" lang="en-GB" sz="1050" u="none" cap="none" strike="noStrike">
                <a:solidFill>
                  <a:srgbClr val="595959"/>
                </a:solidFill>
                <a:latin typeface="Calibri"/>
                <a:ea typeface="Calibri"/>
                <a:cs typeface="Calibri"/>
                <a:sym typeface="Calibri"/>
              </a:rPr>
              <a:t>OCR: </a:t>
            </a:r>
            <a:r>
              <a:rPr b="0" i="0" lang="en-GB" sz="1050" u="sng" cap="none" strike="noStrike">
                <a:solidFill>
                  <a:schemeClr val="hlink"/>
                </a:solidFill>
                <a:latin typeface="Calibri"/>
                <a:ea typeface="Calibri"/>
                <a:cs typeface="Calibri"/>
                <a:sym typeface="Calibri"/>
                <a:hlinkClick r:id="rId7"/>
              </a:rPr>
              <a:t>https://student.craigndave.org/videos/ocr-alevel-slr14-data-structures-part-2-graphs</a:t>
            </a:r>
            <a:r>
              <a:rPr b="0" i="0" lang="en-GB" sz="1050" u="none" cap="none" strike="noStrike">
                <a:solidFill>
                  <a:srgbClr val="595959"/>
                </a:solidFill>
                <a:latin typeface="Calibri"/>
                <a:ea typeface="Calibri"/>
                <a:cs typeface="Calibri"/>
                <a:sym typeface="Calibri"/>
              </a:rPr>
              <a:t> </a:t>
            </a:r>
            <a:endParaRPr/>
          </a:p>
          <a:p>
            <a:pPr indent="-161925" lvl="1" marL="685800" marR="0" rtl="0" algn="l">
              <a:spcBef>
                <a:spcPts val="0"/>
              </a:spcBef>
              <a:spcAft>
                <a:spcPts val="0"/>
              </a:spcAft>
              <a:buClr>
                <a:schemeClr val="dk1"/>
              </a:buClr>
              <a:buSzPts val="1050"/>
              <a:buFont typeface="Arial"/>
              <a:buNone/>
            </a:pPr>
            <a:r>
              <a:t/>
            </a:r>
            <a:endParaRPr b="0" i="0" sz="1050" u="none" cap="none" strike="noStrike">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Write the title of the video and its topic in the top boxes (use a different sheet for each video).</a:t>
            </a:r>
            <a:endParaRPr/>
          </a:p>
          <a:p>
            <a:pPr indent="-158750" lvl="0" marL="228600" marR="0" rtl="0" algn="l">
              <a:spcBef>
                <a:spcPts val="0"/>
              </a:spcBef>
              <a:spcAft>
                <a:spcPts val="0"/>
              </a:spcAft>
              <a:buClr>
                <a:schemeClr val="dk1"/>
              </a:buClr>
              <a:buSzPts val="1100"/>
              <a:buFont typeface="Century Gothic"/>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In the main “Notes” section, write notes from the video.   You can do this in any way you like, a suggestion might be to rewind slightly when the canvas changes, thinking carefully about what was important in the previous few minutes.</a:t>
            </a:r>
            <a:endParaRPr/>
          </a:p>
          <a:p>
            <a:pPr indent="-158750" lvl="0" marL="228600" marR="0" rtl="0" algn="l">
              <a:spcBef>
                <a:spcPts val="0"/>
              </a:spcBef>
              <a:spcAft>
                <a:spcPts val="0"/>
              </a:spcAft>
              <a:buClr>
                <a:schemeClr val="dk1"/>
              </a:buClr>
              <a:buSzPts val="1100"/>
              <a:buFont typeface="Century Gothic"/>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Having recorded the notes, review them:</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Turn each part into a question in the section on the left.  </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For example, the notes may say, “The value of the program counter is passed to the memory address register”.  </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The question then becomes, “which register is the value of the program counter passed to?”  </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Sometimes these questions are easy, and at times they are more difficult to write.  </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There may also be more than one valid question. </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You will need to decide for yourself which are the most appropriate questions for revision.</a:t>
            </a:r>
            <a:endParaRPr/>
          </a:p>
          <a:p>
            <a:pPr indent="-158750" lvl="0" marL="228600" marR="0" rtl="0" algn="l">
              <a:spcBef>
                <a:spcPts val="0"/>
              </a:spcBef>
              <a:spcAft>
                <a:spcPts val="0"/>
              </a:spcAft>
              <a:buClr>
                <a:schemeClr val="dk1"/>
              </a:buClr>
              <a:buSzPts val="1100"/>
              <a:buFont typeface="Century Gothic"/>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Finally pull out all the key words and their definitions words the notes and list them in the bottom section.  </a:t>
            </a:r>
            <a:endParaRPr/>
          </a:p>
        </p:txBody>
      </p:sp>
      <p:pic>
        <p:nvPicPr>
          <p:cNvPr descr="A screenshot of a cell phone&#10;&#10;Description automatically generated" id="93" name="Google Shape;93;p10"/>
          <p:cNvPicPr preferRelativeResize="0"/>
          <p:nvPr/>
        </p:nvPicPr>
        <p:blipFill rotWithShape="1">
          <a:blip r:embed="rId8">
            <a:alphaModFix/>
          </a:blip>
          <a:srcRect b="0" l="0" r="0" t="0"/>
          <a:stretch/>
        </p:blipFill>
        <p:spPr>
          <a:xfrm rot="269550">
            <a:off x="8127683" y="1298502"/>
            <a:ext cx="3564507" cy="5294967"/>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94" name="Google Shape;94;p10"/>
          <p:cNvSpPr txBox="1"/>
          <p:nvPr/>
        </p:nvSpPr>
        <p:spPr>
          <a:xfrm>
            <a:off x="8449056" y="853313"/>
            <a:ext cx="3742944" cy="362839"/>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rgbClr val="595959"/>
              </a:buClr>
              <a:buSzPct val="100000"/>
              <a:buFont typeface="Arial"/>
              <a:buNone/>
            </a:pPr>
            <a:r>
              <a:rPr b="1" lang="en-GB" sz="1600">
                <a:solidFill>
                  <a:srgbClr val="595959"/>
                </a:solidFill>
                <a:latin typeface="Century Gothic"/>
                <a:ea typeface="Century Gothic"/>
                <a:cs typeface="Century Gothic"/>
                <a:sym typeface="Century Gothic"/>
              </a:rPr>
              <a:t>Expected time to complete: 1½ hours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1"/>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2 hours</a:t>
            </a:r>
            <a:endParaRPr/>
          </a:p>
        </p:txBody>
      </p:sp>
      <p:sp>
        <p:nvSpPr>
          <p:cNvPr id="101" name="Google Shape;101;p11"/>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5</a:t>
            </a:r>
            <a:endParaRPr/>
          </a:p>
        </p:txBody>
      </p:sp>
      <p:sp>
        <p:nvSpPr>
          <p:cNvPr id="102" name="Google Shape;102;p11"/>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Getting to grips with terminology</a:t>
            </a:r>
            <a:endParaRPr/>
          </a:p>
        </p:txBody>
      </p:sp>
      <p:sp>
        <p:nvSpPr>
          <p:cNvPr id="103" name="Google Shape;103;p11"/>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Key terms task</a:t>
            </a:r>
            <a:endParaRPr/>
          </a:p>
        </p:txBody>
      </p:sp>
      <p:sp>
        <p:nvSpPr>
          <p:cNvPr id="104" name="Google Shape;104;p11"/>
          <p:cNvSpPr txBox="1"/>
          <p:nvPr/>
        </p:nvSpPr>
        <p:spPr>
          <a:xfrm>
            <a:off x="319178" y="1417038"/>
            <a:ext cx="5776822"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An important aspect of being successful with your study of Computer Science is getting to grips with subject related terminology.  There are over 240 specific terms you will need to learn!</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Below are a handful of the key terms you will need to become familiar with.</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b="1" lang="en-GB" sz="1100">
                <a:solidFill>
                  <a:schemeClr val="accent1"/>
                </a:solidFill>
                <a:latin typeface="Calibri"/>
                <a:ea typeface="Calibri"/>
                <a:cs typeface="Calibri"/>
                <a:sym typeface="Calibri"/>
              </a:rPr>
              <a:t>Control Unit			Register			Busses		</a:t>
            </a:r>
            <a:endParaRPr/>
          </a:p>
          <a:p>
            <a:pPr indent="0" lvl="0" marL="0" marR="0" rtl="0" algn="l">
              <a:spcBef>
                <a:spcPts val="0"/>
              </a:spcBef>
              <a:spcAft>
                <a:spcPts val="0"/>
              </a:spcAft>
              <a:buNone/>
            </a:pPr>
            <a:r>
              <a:t/>
            </a:r>
            <a:endParaRPr b="1" sz="1100">
              <a:solidFill>
                <a:schemeClr val="accent1"/>
              </a:solidFill>
              <a:latin typeface="Calibri"/>
              <a:ea typeface="Calibri"/>
              <a:cs typeface="Calibri"/>
              <a:sym typeface="Calibri"/>
            </a:endParaRPr>
          </a:p>
          <a:p>
            <a:pPr indent="0" lvl="0" marL="0" marR="0" rtl="0" algn="l">
              <a:spcBef>
                <a:spcPts val="0"/>
              </a:spcBef>
              <a:spcAft>
                <a:spcPts val="0"/>
              </a:spcAft>
              <a:buNone/>
            </a:pPr>
            <a:r>
              <a:rPr b="1" lang="en-GB" sz="1100">
                <a:solidFill>
                  <a:schemeClr val="accent1"/>
                </a:solidFill>
                <a:latin typeface="Calibri"/>
                <a:ea typeface="Calibri"/>
                <a:cs typeface="Calibri"/>
                <a:sym typeface="Calibri"/>
              </a:rPr>
              <a:t>Von Neuman Architecture	Optical Storage			Operating System</a:t>
            </a:r>
            <a:endParaRPr/>
          </a:p>
          <a:p>
            <a:pPr indent="0" lvl="0" marL="0" marR="0" rtl="0" algn="l">
              <a:spcBef>
                <a:spcPts val="0"/>
              </a:spcBef>
              <a:spcAft>
                <a:spcPts val="0"/>
              </a:spcAft>
              <a:buNone/>
            </a:pPr>
            <a:r>
              <a:t/>
            </a:r>
            <a:endParaRPr b="1" sz="1100">
              <a:solidFill>
                <a:schemeClr val="accent1"/>
              </a:solidFill>
              <a:latin typeface="Calibri"/>
              <a:ea typeface="Calibri"/>
              <a:cs typeface="Calibri"/>
              <a:sym typeface="Calibri"/>
            </a:endParaRPr>
          </a:p>
          <a:p>
            <a:pPr indent="0" lvl="0" marL="0" marR="0" rtl="0" algn="l">
              <a:spcBef>
                <a:spcPts val="0"/>
              </a:spcBef>
              <a:spcAft>
                <a:spcPts val="0"/>
              </a:spcAft>
              <a:buNone/>
            </a:pPr>
            <a:r>
              <a:rPr b="1" lang="en-GB" sz="1100">
                <a:solidFill>
                  <a:schemeClr val="accent1"/>
                </a:solidFill>
                <a:latin typeface="Calibri"/>
                <a:ea typeface="Calibri"/>
                <a:cs typeface="Calibri"/>
                <a:sym typeface="Calibri"/>
              </a:rPr>
              <a:t>Intermediate Code		Device Driver			Compiler</a:t>
            </a:r>
            <a:endParaRPr/>
          </a:p>
          <a:p>
            <a:pPr indent="0" lvl="0" marL="0" marR="0" rtl="0" algn="l">
              <a:spcBef>
                <a:spcPts val="0"/>
              </a:spcBef>
              <a:spcAft>
                <a:spcPts val="0"/>
              </a:spcAft>
              <a:buNone/>
            </a:pPr>
            <a:r>
              <a:t/>
            </a:r>
            <a:endParaRPr b="1" sz="1100">
              <a:solidFill>
                <a:schemeClr val="accent1"/>
              </a:solidFill>
              <a:latin typeface="Calibri"/>
              <a:ea typeface="Calibri"/>
              <a:cs typeface="Calibri"/>
              <a:sym typeface="Calibri"/>
            </a:endParaRPr>
          </a:p>
          <a:p>
            <a:pPr indent="0" lvl="0" marL="0" marR="0" rtl="0" algn="l">
              <a:spcBef>
                <a:spcPts val="0"/>
              </a:spcBef>
              <a:spcAft>
                <a:spcPts val="0"/>
              </a:spcAft>
              <a:buNone/>
            </a:pPr>
            <a:r>
              <a:rPr b="1" lang="en-GB" sz="1100">
                <a:solidFill>
                  <a:schemeClr val="accent1"/>
                </a:solidFill>
                <a:latin typeface="Calibri"/>
                <a:ea typeface="Calibri"/>
                <a:cs typeface="Calibri"/>
                <a:sym typeface="Calibri"/>
              </a:rPr>
              <a:t>Assembly Language		Machine Code			Lossy Compression</a:t>
            </a:r>
            <a:endParaRPr/>
          </a:p>
          <a:p>
            <a:pPr indent="0" lvl="0" marL="0" marR="0" rtl="0" algn="l">
              <a:spcBef>
                <a:spcPts val="0"/>
              </a:spcBef>
              <a:spcAft>
                <a:spcPts val="0"/>
              </a:spcAft>
              <a:buNone/>
            </a:pPr>
            <a:r>
              <a:t/>
            </a:r>
            <a:endParaRPr b="1" sz="1100">
              <a:solidFill>
                <a:schemeClr val="accent1"/>
              </a:solidFill>
              <a:latin typeface="Calibri"/>
              <a:ea typeface="Calibri"/>
              <a:cs typeface="Calibri"/>
              <a:sym typeface="Calibri"/>
            </a:endParaRPr>
          </a:p>
          <a:p>
            <a:pPr indent="0" lvl="0" marL="0" marR="0" rtl="0" algn="l">
              <a:spcBef>
                <a:spcPts val="0"/>
              </a:spcBef>
              <a:spcAft>
                <a:spcPts val="0"/>
              </a:spcAft>
              <a:buNone/>
            </a:pPr>
            <a:r>
              <a:rPr b="1" lang="en-GB" sz="1100">
                <a:solidFill>
                  <a:schemeClr val="accent1"/>
                </a:solidFill>
                <a:latin typeface="Calibri"/>
                <a:ea typeface="Calibri"/>
                <a:cs typeface="Calibri"/>
                <a:sym typeface="Calibri"/>
              </a:rPr>
              <a:t>Hashing			Normalisation			TCP/IP Stack</a:t>
            </a:r>
            <a:endParaRPr/>
          </a:p>
          <a:p>
            <a:pPr indent="0" lvl="0" marL="0" marR="0" rtl="0" algn="l">
              <a:spcBef>
                <a:spcPts val="0"/>
              </a:spcBef>
              <a:spcAft>
                <a:spcPts val="0"/>
              </a:spcAft>
              <a:buNone/>
            </a:pPr>
            <a:r>
              <a:t/>
            </a:r>
            <a:endParaRPr b="1" sz="1100">
              <a:solidFill>
                <a:schemeClr val="accent1"/>
              </a:solidFill>
              <a:latin typeface="Calibri"/>
              <a:ea typeface="Calibri"/>
              <a:cs typeface="Calibri"/>
              <a:sym typeface="Calibri"/>
            </a:endParaRPr>
          </a:p>
          <a:p>
            <a:pPr indent="0" lvl="0" marL="0" marR="0" rtl="0" algn="l">
              <a:spcBef>
                <a:spcPts val="0"/>
              </a:spcBef>
              <a:spcAft>
                <a:spcPts val="0"/>
              </a:spcAft>
              <a:buNone/>
            </a:pPr>
            <a:r>
              <a:rPr b="1" lang="en-GB" sz="1100">
                <a:solidFill>
                  <a:schemeClr val="accent1"/>
                </a:solidFill>
                <a:latin typeface="Calibri"/>
                <a:ea typeface="Calibri"/>
                <a:cs typeface="Calibri"/>
                <a:sym typeface="Calibri"/>
              </a:rPr>
              <a:t>Packet Switching		ASCII				Problem Decomposition</a:t>
            </a:r>
            <a:endParaRPr/>
          </a:p>
          <a:p>
            <a:pPr indent="0" lvl="0" marL="0" marR="0" rtl="0" algn="l">
              <a:spcBef>
                <a:spcPts val="0"/>
              </a:spcBef>
              <a:spcAft>
                <a:spcPts val="0"/>
              </a:spcAft>
              <a:buNone/>
            </a:pPr>
            <a:r>
              <a:t/>
            </a:r>
            <a:endParaRPr b="1" sz="11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Research each of the key terms and write a definition.</a:t>
            </a:r>
            <a:endParaRPr/>
          </a:p>
          <a:p>
            <a:pPr indent="-158750" lvl="0" marL="228600" marR="0" rtl="0" algn="l">
              <a:spcBef>
                <a:spcPts val="0"/>
              </a:spcBef>
              <a:spcAft>
                <a:spcPts val="0"/>
              </a:spcAft>
              <a:buClr>
                <a:schemeClr val="dk1"/>
              </a:buClr>
              <a:buSzPts val="1100"/>
              <a:buFont typeface="Century Gothic"/>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Resist the urge to simply cut and paste a definition from the first website you find.  </a:t>
            </a:r>
            <a:br>
              <a:rPr lang="en-GB" sz="1100">
                <a:solidFill>
                  <a:srgbClr val="595959"/>
                </a:solidFill>
                <a:latin typeface="Calibri"/>
                <a:ea typeface="Calibri"/>
                <a:cs typeface="Calibri"/>
                <a:sym typeface="Calibri"/>
              </a:rPr>
            </a:br>
            <a:r>
              <a:rPr lang="en-GB" sz="1100">
                <a:solidFill>
                  <a:srgbClr val="595959"/>
                </a:solidFill>
                <a:latin typeface="Calibri"/>
                <a:ea typeface="Calibri"/>
                <a:cs typeface="Calibri"/>
                <a:sym typeface="Calibri"/>
              </a:rPr>
              <a:t>Many definitions found on The Internet are overly complicated and wordy.</a:t>
            </a:r>
            <a:endParaRPr/>
          </a:p>
          <a:p>
            <a:pPr indent="-158750" lvl="0" marL="228600" marR="0" rtl="0" algn="l">
              <a:spcBef>
                <a:spcPts val="0"/>
              </a:spcBef>
              <a:spcAft>
                <a:spcPts val="0"/>
              </a:spcAft>
              <a:buClr>
                <a:schemeClr val="dk1"/>
              </a:buClr>
              <a:buSzPts val="1100"/>
              <a:buFont typeface="Century Gothic"/>
              <a:buNone/>
            </a:pPr>
            <a:r>
              <a:t/>
            </a:r>
            <a:endParaRPr sz="1100">
              <a:solidFill>
                <a:srgbClr val="595959"/>
              </a:solidFill>
              <a:latin typeface="Calibri"/>
              <a:ea typeface="Calibri"/>
              <a:cs typeface="Calibri"/>
              <a:sym typeface="Calibri"/>
            </a:endParaRPr>
          </a:p>
          <a:p>
            <a:pPr indent="-228600" lvl="0" marL="228600" marR="0" rtl="0" algn="l">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Ask yourself:</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Does my definition make sense?</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Is it succinct, to the point?</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Does the definition have appropriate depth and detail for A’Level?</a:t>
            </a:r>
            <a:endParaRPr/>
          </a:p>
          <a:p>
            <a:pPr indent="-228600" lvl="1" marL="685800" marR="0" rtl="0" algn="l">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Could I give this definition to another student so they could revise from it?</a:t>
            </a:r>
            <a:endParaRPr/>
          </a:p>
        </p:txBody>
      </p:sp>
      <p:pic>
        <p:nvPicPr>
          <p:cNvPr descr="A screenshot of a cell phone&#10;&#10;Description automatically generated" id="105" name="Google Shape;105;p11"/>
          <p:cNvPicPr preferRelativeResize="0"/>
          <p:nvPr/>
        </p:nvPicPr>
        <p:blipFill rotWithShape="1">
          <a:blip r:embed="rId3">
            <a:alphaModFix/>
          </a:blip>
          <a:srcRect b="0" l="0" r="0" t="0"/>
          <a:stretch/>
        </p:blipFill>
        <p:spPr>
          <a:xfrm rot="429091">
            <a:off x="5954320" y="1360105"/>
            <a:ext cx="5873882" cy="401516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2"/>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6 hours</a:t>
            </a:r>
            <a:endParaRPr/>
          </a:p>
        </p:txBody>
      </p:sp>
      <p:sp>
        <p:nvSpPr>
          <p:cNvPr id="112" name="Google Shape;112;p12"/>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6</a:t>
            </a:r>
            <a:endParaRPr/>
          </a:p>
        </p:txBody>
      </p:sp>
      <p:sp>
        <p:nvSpPr>
          <p:cNvPr id="113" name="Google Shape;113;p12"/>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Programming basics</a:t>
            </a:r>
            <a:endParaRPr/>
          </a:p>
        </p:txBody>
      </p:sp>
      <p:sp>
        <p:nvSpPr>
          <p:cNvPr id="114" name="Google Shape;114;p12"/>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An introduction to the basics of programming tasks</a:t>
            </a:r>
            <a:endParaRPr/>
          </a:p>
        </p:txBody>
      </p:sp>
      <p:sp>
        <p:nvSpPr>
          <p:cNvPr id="115" name="Google Shape;115;p12"/>
          <p:cNvSpPr txBox="1"/>
          <p:nvPr/>
        </p:nvSpPr>
        <p:spPr>
          <a:xfrm>
            <a:off x="371567" y="1417038"/>
            <a:ext cx="11721115" cy="53602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GB" sz="1100">
                <a:solidFill>
                  <a:srgbClr val="595959"/>
                </a:solidFill>
                <a:latin typeface="Calibri"/>
                <a:ea typeface="Calibri"/>
                <a:cs typeface="Calibri"/>
                <a:sym typeface="Calibri"/>
              </a:rPr>
              <a:t>Learning to “code” is a fun and essential part of A Level Computer Science.  At A-Level you will learn two additional programming languages. </a:t>
            </a:r>
            <a:endParaRPr/>
          </a:p>
          <a:p>
            <a:pPr indent="0" lvl="0" marL="0" marR="0" rtl="0" algn="l">
              <a:lnSpc>
                <a:spcPct val="120000"/>
              </a:lnSpc>
              <a:spcBef>
                <a:spcPts val="0"/>
              </a:spcBef>
              <a:spcAft>
                <a:spcPts val="0"/>
              </a:spcAft>
              <a:buNone/>
            </a:pPr>
            <a:r>
              <a:t/>
            </a:r>
            <a:endParaRPr sz="1100">
              <a:solidFill>
                <a:srgbClr val="595959"/>
              </a:solidFill>
              <a:latin typeface="Calibri"/>
              <a:ea typeface="Calibri"/>
              <a:cs typeface="Calibri"/>
              <a:sym typeface="Calibri"/>
            </a:endParaRPr>
          </a:p>
          <a:p>
            <a:pPr indent="-228600" lvl="0" marL="228600" marR="0" rtl="0" algn="l">
              <a:lnSpc>
                <a:spcPct val="120000"/>
              </a:lnSpc>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Head over to the web site: </a:t>
            </a:r>
            <a:r>
              <a:rPr lang="en-GB" sz="1100" u="sng">
                <a:solidFill>
                  <a:schemeClr val="hlink"/>
                </a:solidFill>
                <a:latin typeface="Calibri"/>
                <a:ea typeface="Calibri"/>
                <a:cs typeface="Calibri"/>
                <a:sym typeface="Calibri"/>
                <a:hlinkClick r:id="rId3"/>
              </a:rPr>
              <a:t>https://www.w3schools.com/cs/index.php</a:t>
            </a:r>
            <a:endParaRPr sz="1100" u="sng">
              <a:solidFill>
                <a:srgbClr val="595959"/>
              </a:solidFill>
              <a:latin typeface="Calibri"/>
              <a:ea typeface="Calibri"/>
              <a:cs typeface="Calibri"/>
              <a:sym typeface="Calibri"/>
            </a:endParaRPr>
          </a:p>
          <a:p>
            <a:pPr indent="-228600" lvl="0" marL="228600" marR="0" rtl="0" algn="l">
              <a:lnSpc>
                <a:spcPct val="120000"/>
              </a:lnSpc>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Complete the following C# tutorials under the heading:</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HOME</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Intro</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Get Started</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Syntax</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Output</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Comments</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Variables</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Data Types</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Type Casting</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User Input</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Operators</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Math</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Strings</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Booleans</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If...Else</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Switch</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While Loop</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For Loop</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Break/Continue</a:t>
            </a:r>
            <a:endParaRPr/>
          </a:p>
          <a:p>
            <a:pPr indent="0" lvl="1" marL="457200" marR="0" rtl="0" algn="l">
              <a:lnSpc>
                <a:spcPct val="120000"/>
              </a:lnSpc>
              <a:spcBef>
                <a:spcPts val="0"/>
              </a:spcBef>
              <a:spcAft>
                <a:spcPts val="0"/>
              </a:spcAft>
              <a:buNone/>
            </a:pPr>
            <a:r>
              <a:rPr b="0" i="0" lang="en-GB" sz="1100" u="none" cap="none" strike="noStrike">
                <a:solidFill>
                  <a:srgbClr val="595959"/>
                </a:solidFill>
                <a:latin typeface="Calibri"/>
                <a:ea typeface="Calibri"/>
                <a:cs typeface="Calibri"/>
                <a:sym typeface="Calibri"/>
              </a:rPr>
              <a:t>C# Arrays</a:t>
            </a:r>
            <a:endParaRPr/>
          </a:p>
          <a:p>
            <a:pPr indent="-228600" lvl="0" marL="228600" marR="0" rtl="0" algn="l">
              <a:lnSpc>
                <a:spcPct val="120000"/>
              </a:lnSpc>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Each section presents you with theory, code to run and exercises to try out.</a:t>
            </a:r>
            <a:endParaRPr/>
          </a:p>
          <a:p>
            <a:pPr indent="-228600" lvl="0" marL="228600" marR="0" rtl="0" algn="l">
              <a:lnSpc>
                <a:spcPct val="120000"/>
              </a:lnSpc>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You can use Repl.it to practice writing your own C# programs</a:t>
            </a:r>
            <a:endParaRPr/>
          </a:p>
        </p:txBody>
      </p:sp>
      <p:pic>
        <p:nvPicPr>
          <p:cNvPr id="116" name="Google Shape;116;p12"/>
          <p:cNvPicPr preferRelativeResize="0"/>
          <p:nvPr/>
        </p:nvPicPr>
        <p:blipFill rotWithShape="1">
          <a:blip r:embed="rId4">
            <a:alphaModFix/>
          </a:blip>
          <a:srcRect b="0" l="0" r="0" t="0"/>
          <a:stretch/>
        </p:blipFill>
        <p:spPr>
          <a:xfrm>
            <a:off x="8870021" y="2485832"/>
            <a:ext cx="3222661" cy="32226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3"/>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2 hours</a:t>
            </a:r>
            <a:endParaRPr/>
          </a:p>
        </p:txBody>
      </p:sp>
      <p:sp>
        <p:nvSpPr>
          <p:cNvPr id="123" name="Google Shape;123;p13"/>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7</a:t>
            </a:r>
            <a:endParaRPr/>
          </a:p>
        </p:txBody>
      </p:sp>
      <p:sp>
        <p:nvSpPr>
          <p:cNvPr id="124" name="Google Shape;124;p13"/>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Why is Computer Science important?</a:t>
            </a:r>
            <a:endParaRPr/>
          </a:p>
        </p:txBody>
      </p:sp>
      <p:sp>
        <p:nvSpPr>
          <p:cNvPr id="125" name="Google Shape;125;p13"/>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Critical thinking task</a:t>
            </a:r>
            <a:endParaRPr/>
          </a:p>
        </p:txBody>
      </p:sp>
      <p:sp>
        <p:nvSpPr>
          <p:cNvPr id="126" name="Google Shape;126;p13"/>
          <p:cNvSpPr txBox="1"/>
          <p:nvPr/>
        </p:nvSpPr>
        <p:spPr>
          <a:xfrm>
            <a:off x="371568" y="1417038"/>
            <a:ext cx="11448864" cy="292266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GB" sz="1100">
                <a:solidFill>
                  <a:srgbClr val="595959"/>
                </a:solidFill>
                <a:latin typeface="Calibri"/>
                <a:ea typeface="Calibri"/>
                <a:cs typeface="Calibri"/>
                <a:sym typeface="Calibri"/>
              </a:rPr>
              <a:t>It is easy to say, “Computer Science is essential in todays world”, but are you able to think critically about this statement and back it up?  “Thinking Critically” is an essential skill at A Level.  </a:t>
            </a:r>
            <a:endParaRPr/>
          </a:p>
          <a:p>
            <a:pPr indent="0" lvl="0" marL="0" marR="0" rtl="0" algn="l">
              <a:lnSpc>
                <a:spcPct val="120000"/>
              </a:lnSpc>
              <a:spcBef>
                <a:spcPts val="0"/>
              </a:spcBef>
              <a:spcAft>
                <a:spcPts val="0"/>
              </a:spcAft>
              <a:buNone/>
            </a:pPr>
            <a:r>
              <a:rPr lang="en-GB" sz="1100">
                <a:solidFill>
                  <a:srgbClr val="595959"/>
                </a:solidFill>
                <a:latin typeface="Calibri"/>
                <a:ea typeface="Calibri"/>
                <a:cs typeface="Calibri"/>
                <a:sym typeface="Calibri"/>
              </a:rPr>
              <a:t>It involves you:</a:t>
            </a:r>
            <a:endParaRPr/>
          </a:p>
          <a:p>
            <a:pPr indent="-171450" lvl="0" marL="171450" marR="0" rtl="0" algn="l">
              <a:lnSpc>
                <a:spcPct val="120000"/>
              </a:lnSpc>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Looking at a topic / concept in depth</a:t>
            </a:r>
            <a:endParaRPr/>
          </a:p>
          <a:p>
            <a:pPr indent="-171450" lvl="0" marL="171450" marR="0" rtl="0" algn="l">
              <a:lnSpc>
                <a:spcPct val="120000"/>
              </a:lnSpc>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Taking account of different views / perspectives</a:t>
            </a:r>
            <a:endParaRPr/>
          </a:p>
          <a:p>
            <a:pPr indent="-171450" lvl="0" marL="171450" marR="0" rtl="0" algn="l">
              <a:lnSpc>
                <a:spcPct val="120000"/>
              </a:lnSpc>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Considering positives and negatives</a:t>
            </a:r>
            <a:endParaRPr/>
          </a:p>
          <a:p>
            <a:pPr indent="-171450" lvl="0" marL="171450" marR="0" rtl="0" algn="l">
              <a:lnSpc>
                <a:spcPct val="120000"/>
              </a:lnSpc>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Evaluating links and effects on other concepts</a:t>
            </a:r>
            <a:endParaRPr/>
          </a:p>
          <a:p>
            <a:pPr indent="-171450" lvl="0" marL="171450" marR="0" rtl="0" algn="l">
              <a:lnSpc>
                <a:spcPct val="120000"/>
              </a:lnSpc>
              <a:spcBef>
                <a:spcPts val="0"/>
              </a:spcBef>
              <a:spcAft>
                <a:spcPts val="0"/>
              </a:spcAft>
              <a:buClr>
                <a:srgbClr val="595959"/>
              </a:buClr>
              <a:buSzPts val="1100"/>
              <a:buFont typeface="Arial"/>
              <a:buChar char="•"/>
            </a:pPr>
            <a:r>
              <a:rPr lang="en-GB" sz="1100">
                <a:solidFill>
                  <a:srgbClr val="595959"/>
                </a:solidFill>
                <a:latin typeface="Calibri"/>
                <a:ea typeface="Calibri"/>
                <a:cs typeface="Calibri"/>
                <a:sym typeface="Calibri"/>
              </a:rPr>
              <a:t>Drawing your own conclusions backed up with evidence</a:t>
            </a:r>
            <a:endParaRPr/>
          </a:p>
          <a:p>
            <a:pPr indent="-101600" lvl="0" marL="171450" marR="0" rtl="0" algn="l">
              <a:lnSpc>
                <a:spcPct val="120000"/>
              </a:lnSpc>
              <a:spcBef>
                <a:spcPts val="0"/>
              </a:spcBef>
              <a:spcAft>
                <a:spcPts val="0"/>
              </a:spcAft>
              <a:buClr>
                <a:schemeClr val="dk1"/>
              </a:buClr>
              <a:buSzPts val="1100"/>
              <a:buFont typeface="Arial"/>
              <a:buNone/>
            </a:pPr>
            <a:r>
              <a:t/>
            </a:r>
            <a:endParaRPr sz="1100">
              <a:solidFill>
                <a:srgbClr val="595959"/>
              </a:solidFill>
              <a:latin typeface="Calibri"/>
              <a:ea typeface="Calibri"/>
              <a:cs typeface="Calibri"/>
              <a:sym typeface="Calibri"/>
            </a:endParaRPr>
          </a:p>
          <a:p>
            <a:pPr indent="-228600" lvl="0" marL="228600" marR="0" rtl="0" algn="l">
              <a:lnSpc>
                <a:spcPct val="120000"/>
              </a:lnSpc>
              <a:spcBef>
                <a:spcPts val="0"/>
              </a:spcBef>
              <a:spcAft>
                <a:spcPts val="0"/>
              </a:spcAft>
              <a:buClr>
                <a:srgbClr val="595959"/>
              </a:buClr>
              <a:buSzPts val="1100"/>
              <a:buFont typeface="Century Gothic"/>
              <a:buAutoNum type="arabicPeriod"/>
            </a:pPr>
            <a:r>
              <a:rPr lang="en-GB" sz="1100">
                <a:solidFill>
                  <a:srgbClr val="595959"/>
                </a:solidFill>
                <a:latin typeface="Calibri"/>
                <a:ea typeface="Calibri"/>
                <a:cs typeface="Calibri"/>
                <a:sym typeface="Calibri"/>
              </a:rPr>
              <a:t>On the following slide answer the questions:</a:t>
            </a:r>
            <a:endParaRPr/>
          </a:p>
          <a:p>
            <a:pPr indent="-228600" lvl="1" marL="685800" marR="0" rtl="0" algn="l">
              <a:lnSpc>
                <a:spcPct val="120000"/>
              </a:lnSpc>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What is Computer Science?</a:t>
            </a:r>
            <a:endParaRPr/>
          </a:p>
          <a:p>
            <a:pPr indent="-228600" lvl="1" marL="685800" marR="0" rtl="0" algn="l">
              <a:lnSpc>
                <a:spcPct val="120000"/>
              </a:lnSpc>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What are the benefits and risks of Computer Science at a local level (think about your local community / town / city / county)</a:t>
            </a:r>
            <a:endParaRPr/>
          </a:p>
          <a:p>
            <a:pPr indent="-228600" lvl="1" marL="685800" marR="0" rtl="0" algn="l">
              <a:lnSpc>
                <a:spcPct val="120000"/>
              </a:lnSpc>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What are the benefits and risks of Computer Science at a national level </a:t>
            </a:r>
            <a:endParaRPr/>
          </a:p>
          <a:p>
            <a:pPr indent="-228600" lvl="1" marL="685800" marR="0" rtl="0" algn="l">
              <a:lnSpc>
                <a:spcPct val="120000"/>
              </a:lnSpc>
              <a:spcBef>
                <a:spcPts val="0"/>
              </a:spcBef>
              <a:spcAft>
                <a:spcPts val="0"/>
              </a:spcAft>
              <a:buClr>
                <a:srgbClr val="595959"/>
              </a:buClr>
              <a:buSzPts val="1100"/>
              <a:buFont typeface="Arial"/>
              <a:buChar char="•"/>
            </a:pPr>
            <a:r>
              <a:rPr b="0" i="0" lang="en-GB" sz="1100" u="none" cap="none" strike="noStrike">
                <a:solidFill>
                  <a:srgbClr val="595959"/>
                </a:solidFill>
                <a:latin typeface="Calibri"/>
                <a:ea typeface="Calibri"/>
                <a:cs typeface="Calibri"/>
                <a:sym typeface="Calibri"/>
              </a:rPr>
              <a:t>What are the benefits and risks of Computer Science at a global level</a:t>
            </a:r>
            <a:endParaRPr/>
          </a:p>
          <a:p>
            <a:pPr indent="-158750" lvl="1" marL="685800" marR="0" rtl="0" algn="l">
              <a:lnSpc>
                <a:spcPct val="120000"/>
              </a:lnSpc>
              <a:spcBef>
                <a:spcPts val="0"/>
              </a:spcBef>
              <a:spcAft>
                <a:spcPts val="0"/>
              </a:spcAft>
              <a:buClr>
                <a:schemeClr val="dk1"/>
              </a:buClr>
              <a:buSzPts val="1100"/>
              <a:buFont typeface="Century Gothic"/>
              <a:buNone/>
            </a:pPr>
            <a:r>
              <a:t/>
            </a:r>
            <a:endParaRPr b="0" i="0" sz="1100" u="none" cap="none" strike="noStrike">
              <a:solidFill>
                <a:srgbClr val="595959"/>
              </a:solidFill>
              <a:latin typeface="Calibri"/>
              <a:ea typeface="Calibri"/>
              <a:cs typeface="Calibri"/>
              <a:sym typeface="Calibri"/>
            </a:endParaRPr>
          </a:p>
        </p:txBody>
      </p:sp>
      <p:sp>
        <p:nvSpPr>
          <p:cNvPr id="127" name="Google Shape;127;p13"/>
          <p:cNvSpPr/>
          <p:nvPr/>
        </p:nvSpPr>
        <p:spPr>
          <a:xfrm>
            <a:off x="423958" y="5440547"/>
            <a:ext cx="6096000"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100">
                <a:solidFill>
                  <a:srgbClr val="595959"/>
                </a:solidFill>
                <a:latin typeface="Calibri"/>
                <a:ea typeface="Calibri"/>
                <a:cs typeface="Calibri"/>
                <a:sym typeface="Calibri"/>
              </a:rPr>
              <a:t>Additional help:</a:t>
            </a:r>
            <a:endParaRPr/>
          </a:p>
        </p:txBody>
      </p:sp>
      <p:sp>
        <p:nvSpPr>
          <p:cNvPr id="128" name="Google Shape;128;p13"/>
          <p:cNvSpPr/>
          <p:nvPr/>
        </p:nvSpPr>
        <p:spPr>
          <a:xfrm>
            <a:off x="423958" y="5702157"/>
            <a:ext cx="11360200" cy="956892"/>
          </a:xfrm>
          <a:prstGeom prst="rect">
            <a:avLst/>
          </a:prstGeom>
          <a:no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595959"/>
                </a:solidFill>
                <a:latin typeface="Calibri"/>
                <a:ea typeface="Calibri"/>
                <a:cs typeface="Calibri"/>
                <a:sym typeface="Calibri"/>
              </a:rPr>
              <a:t>For additional help and support in structuring your answer you might like to watch the following videos from the following Craig ‘n’ Dave playlist:</a:t>
            </a:r>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OCR:</a:t>
            </a:r>
            <a:endParaRPr/>
          </a:p>
          <a:p>
            <a:pPr indent="0" lvl="0" marL="0" marR="0" rtl="0" algn="l">
              <a:spcBef>
                <a:spcPts val="0"/>
              </a:spcBef>
              <a:spcAft>
                <a:spcPts val="0"/>
              </a:spcAft>
              <a:buNone/>
            </a:pPr>
            <a:r>
              <a:rPr lang="en-GB" sz="1100">
                <a:solidFill>
                  <a:srgbClr val="595959"/>
                </a:solidFill>
                <a:latin typeface="Calibri"/>
                <a:ea typeface="Calibri"/>
                <a:cs typeface="Calibri"/>
                <a:sym typeface="Calibri"/>
              </a:rPr>
              <a:t>SLR 17 – Ethical, morale and cultural issues</a:t>
            </a:r>
            <a:endParaRPr/>
          </a:p>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3"/>
              </a:rPr>
              <a:t>https://student.craigndave.org/videos/slr-17-ethical-moral-and-cultural-issues</a:t>
            </a:r>
            <a:endParaRPr sz="11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100">
              <a:solidFill>
                <a:srgbClr val="59595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nvSpPr>
        <p:spPr>
          <a:xfrm>
            <a:off x="8449056" y="853313"/>
            <a:ext cx="3742944" cy="3628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600"/>
              <a:buFont typeface="Arial"/>
              <a:buNone/>
            </a:pPr>
            <a:r>
              <a:rPr b="1" lang="en-GB" sz="1600">
                <a:solidFill>
                  <a:srgbClr val="595959"/>
                </a:solidFill>
                <a:latin typeface="Century Gothic"/>
                <a:ea typeface="Century Gothic"/>
                <a:cs typeface="Century Gothic"/>
                <a:sym typeface="Century Gothic"/>
              </a:rPr>
              <a:t>Expected time to complete: 2 hours</a:t>
            </a:r>
            <a:endParaRPr/>
          </a:p>
        </p:txBody>
      </p:sp>
      <p:sp>
        <p:nvSpPr>
          <p:cNvPr id="135" name="Google Shape;135;p14"/>
          <p:cNvSpPr/>
          <p:nvPr/>
        </p:nvSpPr>
        <p:spPr>
          <a:xfrm>
            <a:off x="89650" y="89390"/>
            <a:ext cx="623688" cy="623688"/>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2"/>
                </a:solidFill>
                <a:latin typeface="Century Gothic"/>
                <a:ea typeface="Century Gothic"/>
                <a:cs typeface="Century Gothic"/>
                <a:sym typeface="Century Gothic"/>
              </a:rPr>
              <a:t>7</a:t>
            </a:r>
            <a:endParaRPr/>
          </a:p>
        </p:txBody>
      </p:sp>
      <p:sp>
        <p:nvSpPr>
          <p:cNvPr id="136" name="Google Shape;136;p14"/>
          <p:cNvSpPr txBox="1"/>
          <p:nvPr/>
        </p:nvSpPr>
        <p:spPr>
          <a:xfrm>
            <a:off x="319178" y="907161"/>
            <a:ext cx="5221010" cy="3628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1800"/>
              <a:buFont typeface="Century Gothic"/>
              <a:buNone/>
            </a:pPr>
            <a:r>
              <a:rPr b="1" lang="en-GB" sz="1800">
                <a:solidFill>
                  <a:srgbClr val="595959"/>
                </a:solidFill>
                <a:latin typeface="Century Gothic"/>
                <a:ea typeface="Century Gothic"/>
                <a:cs typeface="Century Gothic"/>
                <a:sym typeface="Century Gothic"/>
              </a:rPr>
              <a:t>Why is Computer Science important?</a:t>
            </a:r>
            <a:endParaRPr/>
          </a:p>
        </p:txBody>
      </p:sp>
      <p:sp>
        <p:nvSpPr>
          <p:cNvPr id="137" name="Google Shape;137;p14"/>
          <p:cNvSpPr txBox="1"/>
          <p:nvPr/>
        </p:nvSpPr>
        <p:spPr>
          <a:xfrm>
            <a:off x="740229" y="84272"/>
            <a:ext cx="9431382" cy="6646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Century Gothic"/>
              <a:buNone/>
            </a:pPr>
            <a:r>
              <a:rPr b="1" lang="en-GB" sz="2400">
                <a:solidFill>
                  <a:srgbClr val="595959"/>
                </a:solidFill>
                <a:latin typeface="Century Gothic"/>
                <a:ea typeface="Century Gothic"/>
                <a:cs typeface="Century Gothic"/>
                <a:sym typeface="Century Gothic"/>
              </a:rPr>
              <a:t>Critical thinking task</a:t>
            </a:r>
            <a:endParaRPr/>
          </a:p>
        </p:txBody>
      </p:sp>
      <p:grpSp>
        <p:nvGrpSpPr>
          <p:cNvPr id="138" name="Google Shape;138;p14"/>
          <p:cNvGrpSpPr/>
          <p:nvPr/>
        </p:nvGrpSpPr>
        <p:grpSpPr>
          <a:xfrm>
            <a:off x="321056" y="1377028"/>
            <a:ext cx="11584072" cy="5413359"/>
            <a:chOff x="1" y="2653"/>
            <a:chExt cx="11584072" cy="5413359"/>
          </a:xfrm>
        </p:grpSpPr>
        <p:sp>
          <p:nvSpPr>
            <p:cNvPr id="139" name="Google Shape;139;p14"/>
            <p:cNvSpPr/>
            <p:nvPr/>
          </p:nvSpPr>
          <p:spPr>
            <a:xfrm rot="5400000">
              <a:off x="-219257" y="221911"/>
              <a:ext cx="1461717" cy="1023201"/>
            </a:xfrm>
            <a:prstGeom prst="chevron">
              <a:avLst>
                <a:gd fmla="val 50000" name="adj"/>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txBox="1"/>
            <p:nvPr/>
          </p:nvSpPr>
          <p:spPr>
            <a:xfrm>
              <a:off x="2" y="514254"/>
              <a:ext cx="1023201" cy="438516"/>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Arial"/>
                <a:buNone/>
              </a:pPr>
              <a:r>
                <a:rPr b="1" lang="en-GB" sz="900">
                  <a:solidFill>
                    <a:schemeClr val="lt1"/>
                  </a:solidFill>
                  <a:latin typeface="Calibri"/>
                  <a:ea typeface="Calibri"/>
                  <a:cs typeface="Calibri"/>
                  <a:sym typeface="Calibri"/>
                </a:rPr>
                <a:t>What is Computer Science?</a:t>
              </a:r>
              <a:endParaRPr/>
            </a:p>
          </p:txBody>
        </p:sp>
        <p:sp>
          <p:nvSpPr>
            <p:cNvPr id="141" name="Google Shape;141;p14"/>
            <p:cNvSpPr/>
            <p:nvPr/>
          </p:nvSpPr>
          <p:spPr>
            <a:xfrm rot="5400000">
              <a:off x="5828579" y="-4802723"/>
              <a:ext cx="950116" cy="10560871"/>
            </a:xfrm>
            <a:prstGeom prst="round2SameRect">
              <a:avLst>
                <a:gd fmla="val 16667" name="adj1"/>
                <a:gd fmla="val 0" name="adj2"/>
              </a:avLst>
            </a:prstGeom>
            <a:solidFill>
              <a:schemeClr val="lt1">
                <a:alpha val="89803"/>
              </a:schemeClr>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txBox="1"/>
            <p:nvPr/>
          </p:nvSpPr>
          <p:spPr>
            <a:xfrm>
              <a:off x="1023202" y="49035"/>
              <a:ext cx="10514490" cy="857354"/>
            </a:xfrm>
            <a:prstGeom prst="rect">
              <a:avLst/>
            </a:prstGeom>
            <a:noFill/>
            <a:ln>
              <a:noFill/>
            </a:ln>
          </p:spPr>
          <p:txBody>
            <a:bodyPr anchorCtr="0" anchor="ctr" bIns="8250" lIns="92450" spcFirstLastPara="1" rIns="8250" wrap="square" tIns="8250">
              <a:noAutofit/>
            </a:bodyPr>
            <a:lstStyle/>
            <a:p>
              <a:pPr indent="-114300" lvl="1" marL="114300" marR="0" rtl="0" algn="l">
                <a:lnSpc>
                  <a:spcPct val="90000"/>
                </a:lnSpc>
                <a:spcBef>
                  <a:spcPts val="0"/>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Enter your answer here</a:t>
              </a:r>
              <a:endParaRPr/>
            </a:p>
          </p:txBody>
        </p:sp>
        <p:sp>
          <p:nvSpPr>
            <p:cNvPr id="143" name="Google Shape;143;p14"/>
            <p:cNvSpPr/>
            <p:nvPr/>
          </p:nvSpPr>
          <p:spPr>
            <a:xfrm rot="5400000">
              <a:off x="-219257" y="1539125"/>
              <a:ext cx="1461717" cy="1023201"/>
            </a:xfrm>
            <a:prstGeom prst="chevron">
              <a:avLst>
                <a:gd fmla="val 50000" name="adj"/>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txBox="1"/>
            <p:nvPr/>
          </p:nvSpPr>
          <p:spPr>
            <a:xfrm>
              <a:off x="2" y="1831468"/>
              <a:ext cx="1023201" cy="438516"/>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Calibri"/>
                <a:buNone/>
              </a:pPr>
              <a:r>
                <a:rPr b="1" lang="en-GB" sz="900">
                  <a:solidFill>
                    <a:schemeClr val="lt1"/>
                  </a:solidFill>
                  <a:latin typeface="Calibri"/>
                  <a:ea typeface="Calibri"/>
                  <a:cs typeface="Calibri"/>
                  <a:sym typeface="Calibri"/>
                </a:rPr>
                <a:t>What are the benefits and risks of Computer Science at a local level </a:t>
              </a:r>
              <a:endParaRPr/>
            </a:p>
          </p:txBody>
        </p:sp>
        <p:sp>
          <p:nvSpPr>
            <p:cNvPr id="145" name="Google Shape;145;p14"/>
            <p:cNvSpPr/>
            <p:nvPr/>
          </p:nvSpPr>
          <p:spPr>
            <a:xfrm rot="5400000">
              <a:off x="5828329" y="-3485259"/>
              <a:ext cx="950615" cy="10560871"/>
            </a:xfrm>
            <a:prstGeom prst="round2SameRect">
              <a:avLst>
                <a:gd fmla="val 16667" name="adj1"/>
                <a:gd fmla="val 0" name="adj2"/>
              </a:avLst>
            </a:prstGeom>
            <a:solidFill>
              <a:schemeClr val="lt1">
                <a:alpha val="89803"/>
              </a:schemeClr>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txBox="1"/>
            <p:nvPr/>
          </p:nvSpPr>
          <p:spPr>
            <a:xfrm>
              <a:off x="1023202" y="1366273"/>
              <a:ext cx="10514466" cy="857805"/>
            </a:xfrm>
            <a:prstGeom prst="rect">
              <a:avLst/>
            </a:prstGeom>
            <a:noFill/>
            <a:ln>
              <a:noFill/>
            </a:ln>
          </p:spPr>
          <p:txBody>
            <a:bodyPr anchorCtr="0" anchor="ctr" bIns="8250" lIns="92450" spcFirstLastPara="1" rIns="8250" wrap="square" tIns="8250">
              <a:noAutofit/>
            </a:bodyPr>
            <a:lstStyle/>
            <a:p>
              <a:pPr indent="-114300" lvl="1" marL="114300" marR="0" rtl="0" algn="l">
                <a:lnSpc>
                  <a:spcPct val="90000"/>
                </a:lnSpc>
                <a:spcBef>
                  <a:spcPts val="0"/>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Enter your answer here</a:t>
              </a:r>
              <a:endParaRPr/>
            </a:p>
            <a:p>
              <a:pPr indent="-114300" lvl="1" marL="114300" marR="0" rtl="0" algn="l">
                <a:lnSpc>
                  <a:spcPct val="90000"/>
                </a:lnSpc>
                <a:spcBef>
                  <a:spcPts val="195"/>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Try to make at least 4 valid points</a:t>
              </a:r>
              <a:endParaRPr/>
            </a:p>
            <a:p>
              <a:pPr indent="-114300" lvl="1" marL="114300" marR="0" rtl="0" algn="l">
                <a:lnSpc>
                  <a:spcPct val="90000"/>
                </a:lnSpc>
                <a:spcBef>
                  <a:spcPts val="195"/>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At least 2 of your points should be about the potential risks of Computer Science</a:t>
              </a:r>
              <a:endParaRPr/>
            </a:p>
            <a:p>
              <a:pPr indent="-114300" lvl="1" marL="114300" marR="0" rtl="0" algn="l">
                <a:lnSpc>
                  <a:spcPct val="90000"/>
                </a:lnSpc>
                <a:spcBef>
                  <a:spcPts val="195"/>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At least 2 of your points should be about the potential benefits of Computer Science</a:t>
              </a:r>
              <a:endParaRPr/>
            </a:p>
          </p:txBody>
        </p:sp>
        <p:sp>
          <p:nvSpPr>
            <p:cNvPr id="147" name="Google Shape;147;p14"/>
            <p:cNvSpPr/>
            <p:nvPr/>
          </p:nvSpPr>
          <p:spPr>
            <a:xfrm rot="5400000">
              <a:off x="-219257" y="2856339"/>
              <a:ext cx="1461717" cy="1023201"/>
            </a:xfrm>
            <a:prstGeom prst="chevron">
              <a:avLst>
                <a:gd fmla="val 50000" name="adj"/>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txBox="1"/>
            <p:nvPr/>
          </p:nvSpPr>
          <p:spPr>
            <a:xfrm>
              <a:off x="2" y="3148682"/>
              <a:ext cx="1023201" cy="438516"/>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Arial"/>
                <a:buNone/>
              </a:pPr>
              <a:r>
                <a:rPr b="1" lang="en-GB" sz="900">
                  <a:solidFill>
                    <a:schemeClr val="lt1"/>
                  </a:solidFill>
                  <a:latin typeface="Calibri"/>
                  <a:ea typeface="Calibri"/>
                  <a:cs typeface="Calibri"/>
                  <a:sym typeface="Calibri"/>
                </a:rPr>
                <a:t>What are the benefits and risks of Computer Science at a national level </a:t>
              </a:r>
              <a:endParaRPr/>
            </a:p>
          </p:txBody>
        </p:sp>
        <p:sp>
          <p:nvSpPr>
            <p:cNvPr id="149" name="Google Shape;149;p14"/>
            <p:cNvSpPr/>
            <p:nvPr/>
          </p:nvSpPr>
          <p:spPr>
            <a:xfrm rot="5400000">
              <a:off x="5828579" y="-2168295"/>
              <a:ext cx="950116" cy="10560871"/>
            </a:xfrm>
            <a:prstGeom prst="round2SameRect">
              <a:avLst>
                <a:gd fmla="val 16667" name="adj1"/>
                <a:gd fmla="val 0" name="adj2"/>
              </a:avLst>
            </a:prstGeom>
            <a:solidFill>
              <a:schemeClr val="lt1">
                <a:alpha val="89803"/>
              </a:schemeClr>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txBox="1"/>
            <p:nvPr/>
          </p:nvSpPr>
          <p:spPr>
            <a:xfrm>
              <a:off x="1023202" y="2683463"/>
              <a:ext cx="10514490" cy="857354"/>
            </a:xfrm>
            <a:prstGeom prst="rect">
              <a:avLst/>
            </a:prstGeom>
            <a:noFill/>
            <a:ln>
              <a:noFill/>
            </a:ln>
          </p:spPr>
          <p:txBody>
            <a:bodyPr anchorCtr="0" anchor="ctr" bIns="8250" lIns="92450" spcFirstLastPara="1" rIns="8250" wrap="square" tIns="8250">
              <a:noAutofit/>
            </a:bodyPr>
            <a:lstStyle/>
            <a:p>
              <a:pPr indent="-114300" lvl="1" marL="114300" marR="0" rtl="0" algn="l">
                <a:lnSpc>
                  <a:spcPct val="90000"/>
                </a:lnSpc>
                <a:spcBef>
                  <a:spcPts val="0"/>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Enter your answer here</a:t>
              </a:r>
              <a:endParaRPr/>
            </a:p>
            <a:p>
              <a:pPr indent="-114300" lvl="1" marL="114300" marR="0" rtl="0" algn="l">
                <a:lnSpc>
                  <a:spcPct val="90000"/>
                </a:lnSpc>
                <a:spcBef>
                  <a:spcPts val="195"/>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Try to make at least 4 valid points</a:t>
              </a:r>
              <a:endParaRPr/>
            </a:p>
            <a:p>
              <a:pPr indent="-114300" lvl="1" marL="114300" marR="0" rtl="0" algn="l">
                <a:lnSpc>
                  <a:spcPct val="90000"/>
                </a:lnSpc>
                <a:spcBef>
                  <a:spcPts val="195"/>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At least 2 of your points should be about the potential risks of Computer Science</a:t>
              </a:r>
              <a:endParaRPr/>
            </a:p>
            <a:p>
              <a:pPr indent="-114300" lvl="1" marL="114300" marR="0" rtl="0" algn="l">
                <a:lnSpc>
                  <a:spcPct val="90000"/>
                </a:lnSpc>
                <a:spcBef>
                  <a:spcPts val="195"/>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At least 2 of your points should be about the potential benefits of Computer Science</a:t>
              </a:r>
              <a:endParaRPr/>
            </a:p>
          </p:txBody>
        </p:sp>
        <p:sp>
          <p:nvSpPr>
            <p:cNvPr id="151" name="Google Shape;151;p14"/>
            <p:cNvSpPr/>
            <p:nvPr/>
          </p:nvSpPr>
          <p:spPr>
            <a:xfrm rot="5400000">
              <a:off x="-219257" y="4173553"/>
              <a:ext cx="1461717" cy="1023201"/>
            </a:xfrm>
            <a:prstGeom prst="chevron">
              <a:avLst>
                <a:gd fmla="val 50000" name="adj"/>
              </a:avLst>
            </a:prstGeom>
            <a:solidFill>
              <a:srgbClr val="823253"/>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txBox="1"/>
            <p:nvPr/>
          </p:nvSpPr>
          <p:spPr>
            <a:xfrm>
              <a:off x="2" y="4465896"/>
              <a:ext cx="1023201" cy="438516"/>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Arial"/>
                <a:buNone/>
              </a:pPr>
              <a:r>
                <a:rPr b="1" lang="en-GB" sz="900">
                  <a:solidFill>
                    <a:schemeClr val="lt1"/>
                  </a:solidFill>
                  <a:latin typeface="Calibri"/>
                  <a:ea typeface="Calibri"/>
                  <a:cs typeface="Calibri"/>
                  <a:sym typeface="Calibri"/>
                </a:rPr>
                <a:t>What are the benefits and risks of Computer Science at a global level</a:t>
              </a:r>
              <a:endParaRPr/>
            </a:p>
          </p:txBody>
        </p:sp>
        <p:sp>
          <p:nvSpPr>
            <p:cNvPr id="153" name="Google Shape;153;p14"/>
            <p:cNvSpPr/>
            <p:nvPr/>
          </p:nvSpPr>
          <p:spPr>
            <a:xfrm rot="5400000">
              <a:off x="5828579" y="-851081"/>
              <a:ext cx="950116" cy="10560871"/>
            </a:xfrm>
            <a:prstGeom prst="round2SameRect">
              <a:avLst>
                <a:gd fmla="val 16667" name="adj1"/>
                <a:gd fmla="val 0" name="adj2"/>
              </a:avLst>
            </a:prstGeom>
            <a:solidFill>
              <a:schemeClr val="lt1">
                <a:alpha val="89803"/>
              </a:schemeClr>
            </a:solidFill>
            <a:ln cap="flat" cmpd="sng" w="12700">
              <a:solidFill>
                <a:srgbClr val="82325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txBox="1"/>
            <p:nvPr/>
          </p:nvSpPr>
          <p:spPr>
            <a:xfrm>
              <a:off x="1023202" y="4000677"/>
              <a:ext cx="10514490" cy="857354"/>
            </a:xfrm>
            <a:prstGeom prst="rect">
              <a:avLst/>
            </a:prstGeom>
            <a:noFill/>
            <a:ln>
              <a:noFill/>
            </a:ln>
          </p:spPr>
          <p:txBody>
            <a:bodyPr anchorCtr="0" anchor="ctr" bIns="8250" lIns="92450" spcFirstLastPara="1" rIns="8250" wrap="square" tIns="8250">
              <a:noAutofit/>
            </a:bodyPr>
            <a:lstStyle/>
            <a:p>
              <a:pPr indent="-114300" lvl="1" marL="114300" marR="0" rtl="0" algn="l">
                <a:lnSpc>
                  <a:spcPct val="90000"/>
                </a:lnSpc>
                <a:spcBef>
                  <a:spcPts val="0"/>
                </a:spcBef>
                <a:spcAft>
                  <a:spcPts val="0"/>
                </a:spcAft>
                <a:buClr>
                  <a:srgbClr val="595959"/>
                </a:buClr>
                <a:buSzPts val="1300"/>
                <a:buFont typeface="Calibri"/>
                <a:buChar char="•"/>
              </a:pPr>
              <a:r>
                <a:rPr b="0" i="0" lang="en-GB" sz="1300" u="none" cap="none" strike="noStrike">
                  <a:solidFill>
                    <a:srgbClr val="595959"/>
                  </a:solidFill>
                  <a:latin typeface="Calibri"/>
                  <a:ea typeface="Calibri"/>
                  <a:cs typeface="Calibri"/>
                  <a:sym typeface="Calibri"/>
                </a:rPr>
                <a:t>Enter your answer here</a:t>
              </a:r>
              <a:endParaRPr/>
            </a:p>
            <a:p>
              <a:pPr indent="-114300" lvl="1" marL="114300" marR="0" rtl="0" algn="l">
                <a:lnSpc>
                  <a:spcPct val="90000"/>
                </a:lnSpc>
                <a:spcBef>
                  <a:spcPts val="195"/>
                </a:spcBef>
                <a:spcAft>
                  <a:spcPts val="0"/>
                </a:spcAft>
                <a:buClr>
                  <a:srgbClr val="595959"/>
                </a:buClr>
                <a:buSzPts val="1300"/>
                <a:buFont typeface="Arial"/>
                <a:buChar char="•"/>
              </a:pPr>
              <a:r>
                <a:rPr b="0" i="0" lang="en-GB" sz="1300" u="none" cap="none" strike="noStrike">
                  <a:solidFill>
                    <a:srgbClr val="595959"/>
                  </a:solidFill>
                  <a:latin typeface="Calibri"/>
                  <a:ea typeface="Calibri"/>
                  <a:cs typeface="Calibri"/>
                  <a:sym typeface="Calibri"/>
                </a:rPr>
                <a:t>Try to make at least 4 valid points</a:t>
              </a:r>
              <a:endParaRPr/>
            </a:p>
            <a:p>
              <a:pPr indent="-114300" lvl="1" marL="114300" marR="0" rtl="0" algn="l">
                <a:lnSpc>
                  <a:spcPct val="90000"/>
                </a:lnSpc>
                <a:spcBef>
                  <a:spcPts val="195"/>
                </a:spcBef>
                <a:spcAft>
                  <a:spcPts val="0"/>
                </a:spcAft>
                <a:buClr>
                  <a:srgbClr val="595959"/>
                </a:buClr>
                <a:buSzPts val="1300"/>
                <a:buFont typeface="Arial"/>
                <a:buChar char="•"/>
              </a:pPr>
              <a:r>
                <a:rPr b="0" i="0" lang="en-GB" sz="1300" u="none" cap="none" strike="noStrike">
                  <a:solidFill>
                    <a:srgbClr val="595959"/>
                  </a:solidFill>
                  <a:latin typeface="Calibri"/>
                  <a:ea typeface="Calibri"/>
                  <a:cs typeface="Calibri"/>
                  <a:sym typeface="Calibri"/>
                </a:rPr>
                <a:t>At least 2 of your points should be about the potential risks of Computer Science</a:t>
              </a:r>
              <a:endParaRPr/>
            </a:p>
            <a:p>
              <a:pPr indent="-114300" lvl="1" marL="114300" marR="0" rtl="0" algn="l">
                <a:lnSpc>
                  <a:spcPct val="90000"/>
                </a:lnSpc>
                <a:spcBef>
                  <a:spcPts val="195"/>
                </a:spcBef>
                <a:spcAft>
                  <a:spcPts val="0"/>
                </a:spcAft>
                <a:buClr>
                  <a:srgbClr val="595959"/>
                </a:buClr>
                <a:buSzPts val="1300"/>
                <a:buFont typeface="Arial"/>
                <a:buChar char="•"/>
              </a:pPr>
              <a:r>
                <a:rPr b="0" i="0" lang="en-GB" sz="1300" u="none" cap="none" strike="noStrike">
                  <a:solidFill>
                    <a:srgbClr val="595959"/>
                  </a:solidFill>
                  <a:latin typeface="Calibri"/>
                  <a:ea typeface="Calibri"/>
                  <a:cs typeface="Calibri"/>
                  <a:sym typeface="Calibri"/>
                </a:rPr>
                <a:t>At least 2 of your points should be about the potential benefits of Computer Science</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raig'n'Dave">
      <a:dk1>
        <a:srgbClr val="538135"/>
      </a:dk1>
      <a:lt1>
        <a:srgbClr val="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